
<file path=[Content_Types].xml><?xml version="1.0" encoding="utf-8"?>
<Types xmlns="http://schemas.openxmlformats.org/package/2006/content-types">
  <Default Extension="bin" ContentType="image/png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media/image34.jpg" ContentType="image/jpg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5"/>
  </p:sldMasterIdLst>
  <p:notesMasterIdLst>
    <p:notesMasterId r:id="rId59"/>
  </p:notesMasterIdLst>
  <p:handoutMasterIdLst>
    <p:handoutMasterId r:id="rId60"/>
  </p:handoutMasterIdLst>
  <p:sldIdLst>
    <p:sldId id="261" r:id="rId16"/>
    <p:sldId id="282" r:id="rId17"/>
    <p:sldId id="283" r:id="rId18"/>
    <p:sldId id="284" r:id="rId19"/>
    <p:sldId id="332" r:id="rId20"/>
    <p:sldId id="285" r:id="rId21"/>
    <p:sldId id="287" r:id="rId22"/>
    <p:sldId id="279" r:id="rId23"/>
    <p:sldId id="280" r:id="rId24"/>
    <p:sldId id="281" r:id="rId25"/>
    <p:sldId id="263" r:id="rId26"/>
    <p:sldId id="262" r:id="rId27"/>
    <p:sldId id="264" r:id="rId28"/>
    <p:sldId id="275" r:id="rId29"/>
    <p:sldId id="265" r:id="rId30"/>
    <p:sldId id="289" r:id="rId31"/>
    <p:sldId id="329" r:id="rId32"/>
    <p:sldId id="323" r:id="rId33"/>
    <p:sldId id="327" r:id="rId34"/>
    <p:sldId id="328" r:id="rId35"/>
    <p:sldId id="324" r:id="rId36"/>
    <p:sldId id="325" r:id="rId37"/>
    <p:sldId id="326" r:id="rId38"/>
    <p:sldId id="330" r:id="rId39"/>
    <p:sldId id="266" r:id="rId40"/>
    <p:sldId id="292" r:id="rId41"/>
    <p:sldId id="291" r:id="rId42"/>
    <p:sldId id="288" r:id="rId43"/>
    <p:sldId id="308" r:id="rId44"/>
    <p:sldId id="309" r:id="rId45"/>
    <p:sldId id="316" r:id="rId46"/>
    <p:sldId id="312" r:id="rId47"/>
    <p:sldId id="317" r:id="rId48"/>
    <p:sldId id="313" r:id="rId49"/>
    <p:sldId id="314" r:id="rId50"/>
    <p:sldId id="318" r:id="rId51"/>
    <p:sldId id="319" r:id="rId52"/>
    <p:sldId id="320" r:id="rId53"/>
    <p:sldId id="321" r:id="rId54"/>
    <p:sldId id="322" r:id="rId55"/>
    <p:sldId id="331" r:id="rId56"/>
    <p:sldId id="333" r:id="rId57"/>
    <p:sldId id="260" r:id="rId58"/>
  </p:sldIdLst>
  <p:sldSz cx="12188825" cy="6858000"/>
  <p:notesSz cx="6797675" cy="9926638"/>
  <p:embeddedFontLst>
    <p:embeddedFont>
      <p:font typeface="AU Passata" panose="020B0503030502030804" pitchFamily="34" charset="0"/>
      <p:regular r:id="rId61"/>
      <p:bold r:id="rId62"/>
    </p:embeddedFont>
    <p:embeddedFont>
      <p:font typeface="AU Passata Light" panose="020B0303030902030804" pitchFamily="34" charset="0"/>
      <p:regular r:id="rId63"/>
      <p:bold r:id="rId64"/>
    </p:embeddedFont>
    <p:embeddedFont>
      <p:font typeface="AU Peto" panose="040C0B07020602020301" pitchFamily="82" charset="0"/>
      <p:regular r:id="rId65"/>
      <p:bold r:id="rId66"/>
    </p:embeddedFont>
    <p:embeddedFont>
      <p:font typeface="Georgia" panose="02040502050405020303" pitchFamily="18" charset="0"/>
      <p:regular r:id="rId67"/>
      <p:bold r:id="rId68"/>
      <p:italic r:id="rId69"/>
      <p:boldItalic r:id="rId70"/>
    </p:embeddedFont>
    <p:embeddedFont>
      <p:font typeface="Noto Serif" panose="02020600060500020200" pitchFamily="18" charset="0"/>
      <p:regular r:id="rId71"/>
      <p:bold r:id="rId72"/>
      <p:italic r:id="rId73"/>
      <p:boldItalic r:id="rId74"/>
    </p:embeddedFont>
    <p:embeddedFont>
      <p:font typeface="Open Sans" panose="020B0606030504020204" pitchFamily="34" charset="0"/>
      <p:regular r:id="rId75"/>
      <p:bold r:id="rId76"/>
      <p:italic r:id="rId77"/>
      <p:boldItalic r:id="rId78"/>
    </p:embeddedFont>
  </p:embeddedFontLst>
  <p:defaultTextStyle>
    <a:defPPr>
      <a:defRPr lang="en-US"/>
    </a:defPPr>
    <a:lvl1pPr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1pPr>
    <a:lvl2pPr marL="609493"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2pPr>
    <a:lvl3pPr marL="1218987"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3pPr>
    <a:lvl4pPr marL="1828480"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4pPr>
    <a:lvl5pPr marL="2437973"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5pPr>
    <a:lvl6pPr marL="3047467" algn="l" defTabSz="1218987" rtl="0" eaLnBrk="1" latinLnBrk="0" hangingPunct="1"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6pPr>
    <a:lvl7pPr marL="3656960" algn="l" defTabSz="1218987" rtl="0" eaLnBrk="1" latinLnBrk="0" hangingPunct="1"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7pPr>
    <a:lvl8pPr marL="4266453" algn="l" defTabSz="1218987" rtl="0" eaLnBrk="1" latinLnBrk="0" hangingPunct="1"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8pPr>
    <a:lvl9pPr marL="4875947" algn="l" defTabSz="1218987" rtl="0" eaLnBrk="1" latinLnBrk="0" hangingPunct="1"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546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3" autoAdjust="0"/>
    <p:restoredTop sz="93457" autoAdjust="0"/>
  </p:normalViewPr>
  <p:slideViewPr>
    <p:cSldViewPr snapToObjects="1" showGuides="1">
      <p:cViewPr varScale="1">
        <p:scale>
          <a:sx n="100" d="100"/>
          <a:sy n="100" d="100"/>
        </p:scale>
        <p:origin x="1314" y="7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7" d="100"/>
          <a:sy n="87" d="100"/>
        </p:scale>
        <p:origin x="3762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1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16" Type="http://schemas.openxmlformats.org/officeDocument/2006/relationships/slide" Target="slides/slide1.xml"/><Relationship Id="rId11" Type="http://schemas.openxmlformats.org/officeDocument/2006/relationships/customXml" Target="../customXml/item11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74" Type="http://schemas.openxmlformats.org/officeDocument/2006/relationships/font" Target="fonts/font14.fntdata"/><Relationship Id="rId79" Type="http://schemas.openxmlformats.org/officeDocument/2006/relationships/presProps" Target="presProps.xml"/><Relationship Id="rId5" Type="http://schemas.openxmlformats.org/officeDocument/2006/relationships/customXml" Target="../customXml/item5.xml"/><Relationship Id="rId61" Type="http://schemas.openxmlformats.org/officeDocument/2006/relationships/font" Target="fonts/font1.fntdata"/><Relationship Id="rId82" Type="http://schemas.openxmlformats.org/officeDocument/2006/relationships/tableStyles" Target="tableStyles.xml"/><Relationship Id="rId19" Type="http://schemas.openxmlformats.org/officeDocument/2006/relationships/slide" Target="slides/slide4.xml"/><Relationship Id="rId14" Type="http://schemas.openxmlformats.org/officeDocument/2006/relationships/customXml" Target="../customXml/item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77" Type="http://schemas.openxmlformats.org/officeDocument/2006/relationships/font" Target="fonts/font17.fntdata"/><Relationship Id="rId8" Type="http://schemas.openxmlformats.org/officeDocument/2006/relationships/customXml" Target="../customXml/item8.xml"/><Relationship Id="rId51" Type="http://schemas.openxmlformats.org/officeDocument/2006/relationships/slide" Target="slides/slide36.xml"/><Relationship Id="rId72" Type="http://schemas.openxmlformats.org/officeDocument/2006/relationships/font" Target="fonts/font12.fntdata"/><Relationship Id="rId80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7.fntdata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font" Target="fonts/font15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slideMaster" Target="slideMasters/slideMaster1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customXml" Target="../customXml/item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handoutMaster" Target="handoutMasters/handoutMaster1.xml"/><Relationship Id="rId65" Type="http://schemas.openxmlformats.org/officeDocument/2006/relationships/font" Target="fonts/font5.fntdata"/><Relationship Id="rId73" Type="http://schemas.openxmlformats.org/officeDocument/2006/relationships/font" Target="fonts/font13.fntdata"/><Relationship Id="rId78" Type="http://schemas.openxmlformats.org/officeDocument/2006/relationships/font" Target="fonts/font18.fntdata"/><Relationship Id="rId8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font" Target="fonts/font16.fntdata"/><Relationship Id="rId7" Type="http://schemas.openxmlformats.org/officeDocument/2006/relationships/customXml" Target="../customXml/item7.xml"/><Relationship Id="rId71" Type="http://schemas.openxmlformats.org/officeDocument/2006/relationships/font" Target="fonts/font11.fntdata"/><Relationship Id="rId2" Type="http://schemas.openxmlformats.org/officeDocument/2006/relationships/customXml" Target="../customXml/item2.xml"/><Relationship Id="rId29" Type="http://schemas.openxmlformats.org/officeDocument/2006/relationships/slide" Target="slides/slide14.xml"/><Relationship Id="rId24" Type="http://schemas.openxmlformats.org/officeDocument/2006/relationships/slide" Target="slides/slide9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66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fld id="{88DF0C21-DE6B-488F-B9D9-B7FE08733B7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5805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3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fld id="{72C160C3-3AB6-49C1-8001-AFDAD271EB5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5039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1pPr>
    <a:lvl2pPr marL="60949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2pPr>
    <a:lvl3pPr marL="1218987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3pPr>
    <a:lvl4pPr marL="182848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4pPr>
    <a:lvl5pPr marL="243797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C160C3-3AB6-49C1-8001-AFDAD271EB5B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70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C160C3-3AB6-49C1-8001-AFDAD271EB5B}" type="slidenum">
              <a:rPr lang="en-GB"/>
              <a:pPr>
                <a:defRPr/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24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bin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/>
          <p:cNvSpPr>
            <a:spLocks noGrp="1" noRot="1" noMove="1" noResize="1" noEditPoints="1" noAdjustHandles="1" noChangeArrowheads="1" noChangeShapeType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3" name="Footer Placeholder 2" hidden="1"/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-1973598" y="3082506"/>
            <a:ext cx="18258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GB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eller ord til</a:t>
            </a:r>
            <a:endParaRPr lang="en-GB"/>
          </a:p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AU Passata Bold</a:t>
            </a:r>
            <a:endParaRPr lang="en-GB" sz="4799" dirty="0"/>
          </a:p>
        </p:txBody>
      </p:sp>
      <p:pic>
        <p:nvPicPr>
          <p:cNvPr id="54" name="Farvet baggrund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16" name="Au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0" y="5997600"/>
            <a:ext cx="557569" cy="558000"/>
          </a:xfrm>
          <a:prstGeom prst="rect">
            <a:avLst/>
          </a:prstGeom>
        </p:spPr>
      </p:pic>
      <p:pic>
        <p:nvPicPr>
          <p:cNvPr id="18" name="Billede stre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00" y="5997600"/>
            <a:ext cx="71734" cy="557999"/>
          </a:xfrm>
          <a:prstGeom prst="rect">
            <a:avLst/>
          </a:prstGeom>
        </p:spPr>
      </p:pic>
      <p:sp>
        <p:nvSpPr>
          <p:cNvPr id="34819" name="Title 1"/>
          <p:cNvSpPr>
            <a:spLocks noGrp="1" noChangeArrowheads="1"/>
          </p:cNvSpPr>
          <p:nvPr>
            <p:ph type="ctrTitle"/>
          </p:nvPr>
        </p:nvSpPr>
        <p:spPr>
          <a:xfrm>
            <a:off x="985838" y="2482343"/>
            <a:ext cx="10220325" cy="1661993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 sz="6000" baseline="0">
                <a:solidFill>
                  <a:schemeClr val="bg1"/>
                </a:solidFill>
                <a:latin typeface="AU Passata Light" panose="020B03030309020308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GB"/>
          </a:p>
        </p:txBody>
      </p:sp>
      <p:sp>
        <p:nvSpPr>
          <p:cNvPr id="33" name="OFF_logo2Computed"/>
          <p:cNvSpPr txBox="1">
            <a:spLocks noChangeArrowheads="1"/>
          </p:cNvSpPr>
          <p:nvPr userDrawn="1"/>
        </p:nvSpPr>
        <p:spPr bwMode="auto">
          <a:xfrm>
            <a:off x="972000" y="5997600"/>
            <a:ext cx="2350045" cy="676612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58320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endParaRPr lang="en-GB" sz="600" cap="all" spc="40" baseline="0" dirty="0">
              <a:solidFill>
                <a:schemeClr val="bg1"/>
              </a:solidFill>
              <a:latin typeface="AU Passata Light" pitchFamily="34" charset="0"/>
            </a:endParaRPr>
          </a:p>
        </p:txBody>
      </p:sp>
      <p:sp>
        <p:nvSpPr>
          <p:cNvPr id="5" name="Date_DateCustomA" descr="{&quot;templafy&quot;:{&quot;id&quot;:&quot;0a44e238-9e01-4a25-bbc9-24cca53ac0ee&quot;}}">
            <a:extLst>
              <a:ext uri="{FF2B5EF4-FFF2-40B4-BE49-F238E27FC236}">
                <a16:creationId xmlns:a16="http://schemas.microsoft.com/office/drawing/2014/main" id="{7F20FB0B-AB99-D1DA-4E1C-7C844AE406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4752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23. April 2026</a:t>
            </a:r>
          </a:p>
        </p:txBody>
      </p:sp>
      <p:sp>
        <p:nvSpPr>
          <p:cNvPr id="6" name="FLD_Event" descr="{&quot;templafy&quot;:{&quot;id&quot;:&quot;359fe1d8-b68d-4819-a0b7-de37806af790&quot;}}">
            <a:extLst>
              <a:ext uri="{FF2B5EF4-FFF2-40B4-BE49-F238E27FC236}">
                <a16:creationId xmlns:a16="http://schemas.microsoft.com/office/drawing/2014/main" id="{94FCB787-CF58-D24B-3F9C-4CF65869F2F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4476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3420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scRNA_workshop</a:t>
            </a:r>
          </a:p>
        </p:txBody>
      </p:sp>
      <p:sp>
        <p:nvSpPr>
          <p:cNvPr id="36" name="USR_Title" descr="{&quot;templafy&quot;:{&quot;id&quot;:&quot;a1a994db-78c9-466b-95a5-7f433a56cf3a&quot;}}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4752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PhD Student</a:t>
            </a:r>
          </a:p>
        </p:txBody>
      </p:sp>
      <p:sp>
        <p:nvSpPr>
          <p:cNvPr id="37" name="USR_Name" descr="{&quot;templafy&quot;:{&quot;id&quot;:&quot;3caed3fe-d5f6-4923-b9e5-6a621b0fec0b&quot;}}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444040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3420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Mohamed Hassan</a:t>
            </a:r>
          </a:p>
        </p:txBody>
      </p:sp>
      <p:pic>
        <p:nvPicPr>
          <p:cNvPr id="1922372850" name="SecondaryLogo" descr="{&quot;templafy&quot;:{&quot;id&quot;:&quot;afc7716a-664c-40c6-866c-f4360622d6d1&quot;}}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6113" y="5999002"/>
            <a:ext cx="1659600" cy="558000"/>
          </a:xfrm>
          <a:prstGeom prst="rect">
            <a:avLst/>
          </a:prstGeom>
        </p:spPr>
      </p:pic>
      <p:sp>
        <p:nvSpPr>
          <p:cNvPr id="8" name="OFF_logo2Computed" descr="{&quot;templafy&quot;:{&quot;id&quot;:&quot;510721db-f942-488b-b429-e917548f76b4&quot;}}">
            <a:extLst>
              <a:ext uri="{FF2B5EF4-FFF2-40B4-BE49-F238E27FC236}">
                <a16:creationId xmlns:a16="http://schemas.microsoft.com/office/drawing/2014/main" id="{289B577B-AF3B-2A62-0411-5FD9FF3C42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72000" y="5997600"/>
            <a:ext cx="2350045" cy="676612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58320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GB" sz="600" cap="all" spc="40" baseline="0" dirty="0">
                <a:solidFill>
                  <a:schemeClr val="bg1"/>
                </a:solidFill>
                <a:latin typeface="AU Passata Light" pitchFamily="34" charset="0"/>
              </a:rPr>
              <a:t>Aarhus University</a:t>
            </a:r>
          </a:p>
        </p:txBody>
      </p:sp>
      <p:sp>
        <p:nvSpPr>
          <p:cNvPr id="9" name="OFF_logo1Computed" descr="{&quot;templafy&quot;:{&quot;id&quot;:&quot;d49a2a17-307a-4fe4-b8d1-ae676b24ee3a&quot;}}">
            <a:extLst>
              <a:ext uri="{FF2B5EF4-FFF2-40B4-BE49-F238E27FC236}">
                <a16:creationId xmlns:a16="http://schemas.microsoft.com/office/drawing/2014/main" id="{066A6607-F6B4-2025-DA5F-AC4D1914151A}"/>
              </a:ext>
            </a:extLst>
          </p:cNvPr>
          <p:cNvSpPr/>
          <p:nvPr userDrawn="1"/>
        </p:nvSpPr>
        <p:spPr bwMode="auto">
          <a:xfrm>
            <a:off x="971999" y="5997600"/>
            <a:ext cx="65" cy="451123"/>
          </a:xfrm>
          <a:prstGeom prst="rect">
            <a:avLst/>
          </a:prstGeom>
          <a:noFill/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3096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r>
              <a:rPr kumimoji="0" lang="en-GB" sz="1000" b="0" i="0" u="none" strike="noStrike" cap="all" normalizeH="0" baseline="0" noProof="1">
                <a:ln>
                  <a:noFill/>
                </a:ln>
                <a:solidFill>
                  <a:schemeClr val="bg1"/>
                </a:solidFill>
                <a:effectLst/>
                <a:latin typeface="AU Passata" pitchFamily="34" charset="0"/>
              </a:rPr>
              <a:t>Department of Biomedicine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807992" y="6581497"/>
            <a:ext cx="252000" cy="1354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" y="316800"/>
            <a:ext cx="5644800" cy="26532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16800" y="3237372"/>
            <a:ext cx="5644800" cy="26532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6231600" y="316800"/>
            <a:ext cx="5644800" cy="55836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Date Placeholder 7" hidden="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9" name="Footer Placeholder 8" hidden="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0751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22" userDrawn="1">
          <p15:clr>
            <a:srgbClr val="A4A3A4"/>
          </p15:clr>
        </p15:guide>
        <p15:guide id="2" pos="3755" userDrawn="1">
          <p15:clr>
            <a:srgbClr val="A4A3A4"/>
          </p15:clr>
        </p15:guide>
        <p15:guide id="3" orient="horz" pos="2039" userDrawn="1">
          <p15:clr>
            <a:srgbClr val="A4A3A4"/>
          </p15:clr>
        </p15:guide>
        <p15:guide id="4" orient="horz" pos="1872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"/>
          <p:cNvSpPr>
            <a:spLocks noGrp="1"/>
          </p:cNvSpPr>
          <p:nvPr>
            <p:ph type="pic" sz="quarter" idx="12" hasCustomPrompt="1"/>
          </p:nvPr>
        </p:nvSpPr>
        <p:spPr>
          <a:xfrm>
            <a:off x="316800" y="316800"/>
            <a:ext cx="5644800" cy="55836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231600" y="316800"/>
            <a:ext cx="5644800" cy="26532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6231600" y="3237372"/>
            <a:ext cx="5644800" cy="26532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Date Placeholder 7" hidden="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9" name="Footer Placeholder 8" hidden="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70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22" userDrawn="1">
          <p15:clr>
            <a:srgbClr val="A4A3A4"/>
          </p15:clr>
        </p15:guide>
        <p15:guide id="2" pos="3755" userDrawn="1">
          <p15:clr>
            <a:srgbClr val="A4A3A4"/>
          </p15:clr>
        </p15:guide>
        <p15:guide id="3" orient="horz" pos="2039" userDrawn="1">
          <p15:clr>
            <a:srgbClr val="A4A3A4"/>
          </p15:clr>
        </p15:guide>
        <p15:guide id="4" orient="horz" pos="1872" userDrawn="1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lid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315913" y="315913"/>
            <a:ext cx="11557000" cy="6220354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4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4947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vid baggrund"/>
          <p:cNvSpPr/>
          <p:nvPr userDrawn="1"/>
        </p:nvSpPr>
        <p:spPr bwMode="auto">
          <a:xfrm>
            <a:off x="0" y="0"/>
            <a:ext cx="12188825" cy="5897563"/>
          </a:xfrm>
          <a:prstGeom prst="rect">
            <a:avLst/>
          </a:prstGeom>
          <a:solidFill>
            <a:schemeClr val="bg1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GB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Text Placeholder 61"/>
          <p:cNvSpPr>
            <a:spLocks noGrp="1"/>
          </p:cNvSpPr>
          <p:nvPr>
            <p:ph type="body" sz="quarter" idx="16" hasCustomPrompt="1"/>
          </p:nvPr>
        </p:nvSpPr>
        <p:spPr>
          <a:xfrm>
            <a:off x="1845940" y="1412776"/>
            <a:ext cx="8496944" cy="3744416"/>
          </a:xfrm>
        </p:spPr>
        <p:txBody>
          <a:bodyPr/>
          <a:lstStyle>
            <a:lvl1pPr marL="432000" indent="-432000" algn="ctr">
              <a:lnSpc>
                <a:spcPct val="107000"/>
              </a:lnSpc>
              <a:buSzPct val="250000"/>
              <a:buFontTx/>
              <a:buBlip>
                <a:blip r:embed="rId2"/>
              </a:buBlip>
              <a:defRPr sz="2800">
                <a:latin typeface="Georgia" panose="02040502050405020303" pitchFamily="18" charset="0"/>
              </a:defRPr>
            </a:lvl1pPr>
            <a:lvl2pPr marL="216000" indent="-216000" algn="ctr">
              <a:lnSpc>
                <a:spcPct val="99000"/>
              </a:lnSpc>
              <a:buFont typeface="Arial" panose="020B0604020202020204" pitchFamily="34" charset="0"/>
              <a:buChar char="-"/>
              <a:defRPr sz="2000" cap="all" baseline="0">
                <a:latin typeface="Georgia" panose="02040502050405020303" pitchFamily="18" charset="0"/>
              </a:defRPr>
            </a:lvl2pPr>
            <a:lvl3pPr algn="ctr">
              <a:buFontTx/>
              <a:buNone/>
              <a:defRPr/>
            </a:lvl3pPr>
          </a:lstStyle>
          <a:p>
            <a:pPr lvl="0"/>
            <a:r>
              <a:rPr lang="en-GB" dirty="0"/>
              <a:t>Click to add Quote text, for next level ENTER and TAB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6140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nd 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vid baggrund"/>
          <p:cNvSpPr/>
          <p:nvPr userDrawn="1"/>
        </p:nvSpPr>
        <p:spPr bwMode="auto">
          <a:xfrm>
            <a:off x="0" y="0"/>
            <a:ext cx="12188825" cy="5897563"/>
          </a:xfrm>
          <a:prstGeom prst="rect">
            <a:avLst/>
          </a:prstGeom>
          <a:solidFill>
            <a:schemeClr val="bg1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GB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5913" y="230400"/>
            <a:ext cx="11563200" cy="752400"/>
          </a:xfrm>
        </p:spPr>
        <p:txBody>
          <a:bodyPr anchor="t" anchorCtr="0"/>
          <a:lstStyle/>
          <a:p>
            <a:r>
              <a:rPr lang="en-GB" dirty="0"/>
              <a:t>Click to edit Master title style</a:t>
            </a:r>
            <a:endParaRPr lang="en-GB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998068" y="1853461"/>
            <a:ext cx="6264696" cy="2725288"/>
          </a:xfrm>
        </p:spPr>
        <p:txBody>
          <a:bodyPr/>
          <a:lstStyle>
            <a:lvl1pPr marL="432000" indent="-432000" algn="ctr">
              <a:lnSpc>
                <a:spcPct val="107000"/>
              </a:lnSpc>
              <a:buSzPct val="250000"/>
              <a:buFontTx/>
              <a:buBlip>
                <a:blip r:embed="rId2"/>
              </a:buBlip>
              <a:defRPr sz="2800">
                <a:latin typeface="Georgia" panose="02040502050405020303" pitchFamily="18" charset="0"/>
              </a:defRPr>
            </a:lvl1pPr>
            <a:lvl2pPr marL="216000" indent="-216000" algn="ctr">
              <a:lnSpc>
                <a:spcPct val="99000"/>
              </a:lnSpc>
              <a:buFont typeface="Arial" panose="020B0604020202020204" pitchFamily="34" charset="0"/>
              <a:buChar char="-"/>
              <a:defRPr sz="2000" cap="all" baseline="0">
                <a:latin typeface="Georgia" panose="02040502050405020303" pitchFamily="18" charset="0"/>
              </a:defRPr>
            </a:lvl2pPr>
            <a:lvl3pPr marL="576000" indent="0">
              <a:buNone/>
              <a:defRPr/>
            </a:lvl3pPr>
          </a:lstStyle>
          <a:p>
            <a:pPr lvl="0"/>
            <a:r>
              <a:rPr lang="en-GB" dirty="0"/>
              <a:t>Click to add Quote text, for next level ENTER and TAB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10" name="Footer Placeholder 9" hidden="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5154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l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>
            <a:spLocks noGrp="1"/>
          </p:cNvSpPr>
          <p:nvPr>
            <p:ph sz="quarter" idx="12"/>
          </p:nvPr>
        </p:nvSpPr>
        <p:spPr>
          <a:xfrm>
            <a:off x="328613" y="328612"/>
            <a:ext cx="11550650" cy="621347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56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GB"/>
          </a:p>
        </p:txBody>
      </p:sp>
      <p:sp>
        <p:nvSpPr>
          <p:cNvPr id="6" name="TextBox 5"/>
          <p:cNvSpPr txBox="1"/>
          <p:nvPr userDrawn="1"/>
        </p:nvSpPr>
        <p:spPr>
          <a:xfrm>
            <a:off x="-2160355" y="1022476"/>
            <a:ext cx="2012649" cy="4734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i overskriften </a:t>
            </a:r>
            <a:b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til AU Passata Light</a:t>
            </a:r>
            <a:endParaRPr lang="en-GB" sz="4799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765820" y="1340768"/>
            <a:ext cx="1224136" cy="504056"/>
          </a:xfrm>
          <a:prstGeom prst="rect">
            <a:avLst/>
          </a:prstGeom>
          <a:solidFill>
            <a:schemeClr val="bg1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GB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arvet baggrund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</p:txBody>
      </p:sp>
      <p:pic>
        <p:nvPicPr>
          <p:cNvPr id="6" name="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776" y="2163364"/>
            <a:ext cx="2531272" cy="2531272"/>
          </a:xfrm>
          <a:prstGeom prst="rect">
            <a:avLst/>
          </a:prstGeom>
        </p:spPr>
      </p:pic>
      <p:sp>
        <p:nvSpPr>
          <p:cNvPr id="5" name="Date Placeholder 4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 hidden="1"/>
          <p:cNvSpPr>
            <a:spLocks noGrp="1"/>
          </p:cNvSpPr>
          <p:nvPr>
            <p:ph type="sldNum" sz="quarter" idx="12"/>
          </p:nvPr>
        </p:nvSpPr>
        <p:spPr>
          <a:xfrm>
            <a:off x="0" y="7020000"/>
            <a:ext cx="0" cy="426079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7440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arvet baggrund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</p:txBody>
      </p:sp>
      <p:sp>
        <p:nvSpPr>
          <p:cNvPr id="34" name="Pladsholder til tekst 2"/>
          <p:cNvSpPr txBox="1">
            <a:spLocks/>
          </p:cNvSpPr>
          <p:nvPr userDrawn="1"/>
        </p:nvSpPr>
        <p:spPr>
          <a:xfrm>
            <a:off x="1090914" y="2098689"/>
            <a:ext cx="12745416" cy="1329861"/>
          </a:xfrm>
          <a:prstGeom prst="rect">
            <a:avLst/>
          </a:prstGeom>
        </p:spPr>
        <p:txBody>
          <a:bodyPr wrap="square" lIns="0" tIns="0" rIns="0" bIns="21600">
            <a:spAutoFit/>
          </a:bodyPr>
          <a:lstStyle>
            <a:lvl1pPr marL="0" indent="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None/>
              <a:defRPr sz="2200">
                <a:solidFill>
                  <a:schemeClr val="bg1"/>
                </a:solidFill>
                <a:latin typeface="AU Peto" panose="040C0B07020602020301" pitchFamily="82" charset="0"/>
                <a:ea typeface="AU Peto" panose="040C0B07020602020301" pitchFamily="82" charset="0"/>
                <a:cs typeface="+mn-cs"/>
              </a:defRPr>
            </a:lvl1pPr>
            <a:lvl2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2pPr>
            <a:lvl3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3pPr>
            <a:lvl4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4pPr>
            <a:lvl5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5pPr>
            <a:lvl6pPr marL="13525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6pPr>
            <a:lvl7pPr marL="18097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7pPr>
            <a:lvl8pPr marL="22669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8pPr>
            <a:lvl9pPr marL="27241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lnSpc>
                <a:spcPct val="85000"/>
              </a:lnSpc>
            </a:pPr>
            <a:r>
              <a:rPr lang="en-GB" sz="10000" kern="0" dirty="0">
                <a:solidFill>
                  <a:schemeClr val="accent6"/>
                </a:solidFill>
                <a:latin typeface="AU Peto" panose="040C0B07020602020301" pitchFamily="82" charset="0"/>
              </a:rPr>
              <a:t>Aarhus</a:t>
            </a:r>
            <a:endParaRPr lang="en-GB"/>
          </a:p>
        </p:txBody>
      </p:sp>
      <p:sp>
        <p:nvSpPr>
          <p:cNvPr id="6" name="Pladsholder til tekst 2"/>
          <p:cNvSpPr txBox="1">
            <a:spLocks/>
          </p:cNvSpPr>
          <p:nvPr userDrawn="1"/>
        </p:nvSpPr>
        <p:spPr>
          <a:xfrm>
            <a:off x="7439540" y="2093600"/>
            <a:ext cx="4356484" cy="1329861"/>
          </a:xfrm>
          <a:prstGeom prst="rect">
            <a:avLst/>
          </a:prstGeom>
        </p:spPr>
        <p:txBody>
          <a:bodyPr wrap="square" lIns="0" tIns="0" rIns="0" bIns="21600">
            <a:spAutoFit/>
          </a:bodyPr>
          <a:lstStyle>
            <a:lvl1pPr marL="0" indent="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None/>
              <a:defRPr sz="2200">
                <a:solidFill>
                  <a:schemeClr val="bg1"/>
                </a:solidFill>
                <a:latin typeface="AU Peto" panose="040C0B07020602020301" pitchFamily="82" charset="0"/>
                <a:ea typeface="AU Peto" panose="040C0B07020602020301" pitchFamily="82" charset="0"/>
                <a:cs typeface="+mn-cs"/>
              </a:defRPr>
            </a:lvl1pPr>
            <a:lvl2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2pPr>
            <a:lvl3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3pPr>
            <a:lvl4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4pPr>
            <a:lvl5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5pPr>
            <a:lvl6pPr marL="13525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6pPr>
            <a:lvl7pPr marL="18097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7pPr>
            <a:lvl8pPr marL="22669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8pPr>
            <a:lvl9pPr marL="27241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lnSpc>
                <a:spcPct val="85000"/>
              </a:lnSpc>
            </a:pPr>
            <a:r>
              <a:rPr lang="en-GB" sz="10000" kern="0" dirty="0" err="1">
                <a:solidFill>
                  <a:schemeClr val="bg1"/>
                </a:solidFill>
                <a:latin typeface="AU Peto" panose="040C0B07020602020301" pitchFamily="82" charset="0"/>
              </a:rPr>
              <a:t>uni</a:t>
            </a:r>
            <a:endParaRPr lang="en-GB" sz="10000" kern="0" dirty="0">
              <a:solidFill>
                <a:schemeClr val="bg1"/>
              </a:solidFill>
              <a:latin typeface="AU Peto" panose="040C0B07020602020301" pitchFamily="82" charset="0"/>
            </a:endParaRPr>
          </a:p>
        </p:txBody>
      </p:sp>
      <p:sp>
        <p:nvSpPr>
          <p:cNvPr id="7" name="Pladsholder til tekst 2"/>
          <p:cNvSpPr txBox="1">
            <a:spLocks/>
          </p:cNvSpPr>
          <p:nvPr userDrawn="1"/>
        </p:nvSpPr>
        <p:spPr>
          <a:xfrm>
            <a:off x="1881492" y="3428550"/>
            <a:ext cx="9289032" cy="1329861"/>
          </a:xfrm>
          <a:prstGeom prst="rect">
            <a:avLst/>
          </a:prstGeom>
        </p:spPr>
        <p:txBody>
          <a:bodyPr wrap="square" lIns="0" tIns="0" rIns="0" bIns="21600">
            <a:spAutoFit/>
          </a:bodyPr>
          <a:lstStyle>
            <a:lvl1pPr marL="0" indent="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None/>
              <a:defRPr sz="2200">
                <a:solidFill>
                  <a:schemeClr val="bg1"/>
                </a:solidFill>
                <a:latin typeface="AU Peto" panose="040C0B07020602020301" pitchFamily="82" charset="0"/>
                <a:ea typeface="AU Peto" panose="040C0B07020602020301" pitchFamily="82" charset="0"/>
                <a:cs typeface="+mn-cs"/>
              </a:defRPr>
            </a:lvl1pPr>
            <a:lvl2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2pPr>
            <a:lvl3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3pPr>
            <a:lvl4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4pPr>
            <a:lvl5pPr marL="324000" indent="-324000" algn="l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accent3"/>
              </a:buClr>
              <a:buSzPct val="75000"/>
              <a:buFont typeface="Wingdings 3" pitchFamily="18" charset="2"/>
              <a:buChar char="u"/>
              <a:defRPr sz="1600">
                <a:solidFill>
                  <a:srgbClr val="000000"/>
                </a:solidFill>
                <a:latin typeface="+mn-lt"/>
              </a:defRPr>
            </a:lvl5pPr>
            <a:lvl6pPr marL="13525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6pPr>
            <a:lvl7pPr marL="18097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7pPr>
            <a:lvl8pPr marL="22669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8pPr>
            <a:lvl9pPr marL="2724150" indent="-176213" algn="l" rtl="0" eaLnBrk="1" fontAlgn="base" hangingPunct="1">
              <a:lnSpc>
                <a:spcPct val="99000"/>
              </a:lnSpc>
              <a:spcBef>
                <a:spcPct val="20000"/>
              </a:spcBef>
              <a:spcAft>
                <a:spcPct val="0"/>
              </a:spcAft>
              <a:buFont typeface="AU Passata" pitchFamily="34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n-GB" sz="10000" kern="0" dirty="0" err="1">
                <a:solidFill>
                  <a:schemeClr val="bg1"/>
                </a:solidFill>
                <a:latin typeface="AU Peto" panose="040C0B07020602020301" pitchFamily="82" charset="0"/>
              </a:rPr>
              <a:t>versiet</a:t>
            </a:r>
            <a:endParaRPr lang="en-GB" sz="10000" dirty="0">
              <a:solidFill>
                <a:schemeClr val="bg1"/>
              </a:solidFill>
              <a:latin typeface="AU Peto" panose="040C0B07020602020301" pitchFamily="82" charset="0"/>
            </a:endParaRPr>
          </a:p>
        </p:txBody>
      </p:sp>
      <p:sp>
        <p:nvSpPr>
          <p:cNvPr id="8" name="Date Placeholder 4" hidden="1"/>
          <p:cNvSpPr>
            <a:spLocks noGrp="1"/>
          </p:cNvSpPr>
          <p:nvPr>
            <p:ph type="dt" sz="half" idx="10"/>
          </p:nvPr>
        </p:nvSpPr>
        <p:spPr>
          <a:xfrm>
            <a:off x="0" y="7020000"/>
            <a:ext cx="0" cy="0"/>
          </a:xfrm>
        </p:spPr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9" name="Footer Placeholder 6" hidden="1"/>
          <p:cNvSpPr>
            <a:spLocks noGrp="1"/>
          </p:cNvSpPr>
          <p:nvPr>
            <p:ph type="ftr" sz="quarter" idx="11"/>
          </p:nvPr>
        </p:nvSpPr>
        <p:spPr>
          <a:xfrm>
            <a:off x="0" y="7020000"/>
            <a:ext cx="0" cy="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0" name="Slide Number Placeholder 8" hidden="1"/>
          <p:cNvSpPr>
            <a:spLocks noGrp="1"/>
          </p:cNvSpPr>
          <p:nvPr>
            <p:ph type="sldNum" sz="quarter" idx="12"/>
          </p:nvPr>
        </p:nvSpPr>
        <p:spPr>
          <a:xfrm>
            <a:off x="0" y="7020000"/>
            <a:ext cx="0" cy="426079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240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/>
          <p:cNvSpPr>
            <a:spLocks noGrp="1" noRot="1" noMove="1" noResize="1" noEditPoints="1" noAdjustHandles="1" noChangeArrowheads="1" noChangeShapeType="1"/>
          </p:cNvSpPr>
          <p:nvPr>
            <p:ph type="dt" sz="half" idx="12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3" name="Footer Placeholder 2" hidden="1"/>
          <p:cNvSpPr>
            <a:spLocks noGrp="1" noRot="1" noMove="1" noResize="1" noEditPoints="1" noAdjustHandles="1" noChangeArrowheads="1" noChangeShapeType="1"/>
          </p:cNvSpPr>
          <p:nvPr>
            <p:ph type="ftr" sz="quarter" idx="13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-2160355" y="2132856"/>
            <a:ext cx="2012649" cy="738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i overskriften </a:t>
            </a:r>
            <a:b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til AU Passata bold</a:t>
            </a:r>
            <a:endParaRPr lang="en-GB" sz="4799" dirty="0"/>
          </a:p>
        </p:txBody>
      </p:sp>
      <p:sp>
        <p:nvSpPr>
          <p:cNvPr id="21" name="Farvet baggrund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</p:txBody>
      </p:sp>
      <p:sp>
        <p:nvSpPr>
          <p:cNvPr id="19" name="White Top Rectangle"/>
          <p:cNvSpPr>
            <a:spLocks noChangeArrowheads="1"/>
          </p:cNvSpPr>
          <p:nvPr userDrawn="1"/>
        </p:nvSpPr>
        <p:spPr bwMode="auto">
          <a:xfrm>
            <a:off x="985838" y="3443622"/>
            <a:ext cx="648000" cy="4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sz="4799" dirty="0"/>
          </a:p>
        </p:txBody>
      </p:sp>
      <p:pic>
        <p:nvPicPr>
          <p:cNvPr id="17" name="Au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0" y="5997600"/>
            <a:ext cx="557569" cy="558000"/>
          </a:xfrm>
          <a:prstGeom prst="rect">
            <a:avLst/>
          </a:prstGeom>
        </p:spPr>
      </p:pic>
      <p:pic>
        <p:nvPicPr>
          <p:cNvPr id="23" name="Billede stre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00" y="5997600"/>
            <a:ext cx="71734" cy="557999"/>
          </a:xfrm>
          <a:prstGeom prst="rect">
            <a:avLst/>
          </a:prstGeom>
        </p:spPr>
      </p:pic>
      <p:sp>
        <p:nvSpPr>
          <p:cNvPr id="34819" name="Title 1"/>
          <p:cNvSpPr>
            <a:spLocks noGrp="1" noChangeArrowheads="1"/>
          </p:cNvSpPr>
          <p:nvPr>
            <p:ph type="ctrTitle"/>
          </p:nvPr>
        </p:nvSpPr>
        <p:spPr>
          <a:xfrm>
            <a:off x="981844" y="1520315"/>
            <a:ext cx="9543307" cy="1779553"/>
          </a:xfrm>
        </p:spPr>
        <p:txBody>
          <a:bodyPr wrap="square" anchor="b" anchorCtr="0">
            <a:noAutofit/>
          </a:bodyPr>
          <a:lstStyle>
            <a:lvl1pPr>
              <a:lnSpc>
                <a:spcPct val="90000"/>
              </a:lnSpc>
              <a:defRPr sz="6000" baseline="0">
                <a:solidFill>
                  <a:schemeClr val="bg1"/>
                </a:solidFill>
                <a:latin typeface="AU Passata Light" panose="020B03030309020308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985838" y="3715431"/>
            <a:ext cx="7161212" cy="1746085"/>
          </a:xfrm>
        </p:spPr>
        <p:txBody>
          <a:bodyPr/>
          <a:lstStyle>
            <a:lvl1pPr marL="0" indent="0">
              <a:lnSpc>
                <a:spcPct val="101000"/>
              </a:lnSpc>
              <a:buFontTx/>
              <a:buNone/>
              <a:defRPr sz="27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</p:txBody>
      </p:sp>
      <p:sp>
        <p:nvSpPr>
          <p:cNvPr id="8" name="Date_DateCustomA" descr="{&quot;templafy&quot;:{&quot;id&quot;:&quot;678dcf91-e6c4-4b73-a386-337c8c84778c&quot;}}">
            <a:extLst>
              <a:ext uri="{FF2B5EF4-FFF2-40B4-BE49-F238E27FC236}">
                <a16:creationId xmlns:a16="http://schemas.microsoft.com/office/drawing/2014/main" id="{249423E2-54F8-7094-38E5-785211867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4752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23. April 2026</a:t>
            </a:r>
          </a:p>
        </p:txBody>
      </p:sp>
      <p:sp>
        <p:nvSpPr>
          <p:cNvPr id="7" name="FLD_Event" descr="{&quot;templafy&quot;:{&quot;id&quot;:&quot;44af2946-4b77-4007-9147-03cc2369f864&quot;}}">
            <a:extLst>
              <a:ext uri="{FF2B5EF4-FFF2-40B4-BE49-F238E27FC236}">
                <a16:creationId xmlns:a16="http://schemas.microsoft.com/office/drawing/2014/main" id="{163F40E2-4217-07B0-ECD8-2A4A14C886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4476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3420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scRNA_workshop</a:t>
            </a:r>
          </a:p>
        </p:txBody>
      </p:sp>
      <p:sp>
        <p:nvSpPr>
          <p:cNvPr id="41" name="USR_Title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4752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endParaRPr lang="en-GB" sz="700" b="0" cap="all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USR_Name" descr="{&quot;templafy&quot;:{&quot;id&quot;:&quot;ef42b7a0-6a80-4a66-8cc9-4d1465d0937f&quot;}}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444040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3420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Mohamed Hassan</a:t>
            </a:r>
          </a:p>
        </p:txBody>
      </p:sp>
      <p:pic>
        <p:nvPicPr>
          <p:cNvPr id="211019890" name="SecondaryLogo" descr="{&quot;templafy&quot;:{&quot;id&quot;:&quot;69ca2d4c-e637-4512-b7ea-47b5f8294821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6113" y="5999002"/>
            <a:ext cx="1659600" cy="558000"/>
          </a:xfrm>
          <a:prstGeom prst="rect">
            <a:avLst/>
          </a:prstGeom>
        </p:spPr>
      </p:pic>
      <p:sp>
        <p:nvSpPr>
          <p:cNvPr id="9" name="OFF_logo2Computed" descr="{&quot;templafy&quot;:{&quot;id&quot;:&quot;b49a76f1-e420-4af7-acaf-b2678a8fddbd&quot;}}">
            <a:extLst>
              <a:ext uri="{FF2B5EF4-FFF2-40B4-BE49-F238E27FC236}">
                <a16:creationId xmlns:a16="http://schemas.microsoft.com/office/drawing/2014/main" id="{4550AE95-0D19-942D-D04F-B30197C47EB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72000" y="5997600"/>
            <a:ext cx="2350045" cy="676612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58320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GB" sz="600" cap="all" spc="40" baseline="0" dirty="0">
                <a:solidFill>
                  <a:schemeClr val="bg1"/>
                </a:solidFill>
                <a:latin typeface="AU Passata Light" pitchFamily="34" charset="0"/>
              </a:rPr>
              <a:t>Aarhus University</a:t>
            </a:r>
          </a:p>
        </p:txBody>
      </p:sp>
      <p:sp>
        <p:nvSpPr>
          <p:cNvPr id="10" name="OFF_logo1Computed" descr="{&quot;templafy&quot;:{&quot;id&quot;:&quot;369143ac-0886-4b52-b5f5-bda1a08a2b02&quot;}}">
            <a:extLst>
              <a:ext uri="{FF2B5EF4-FFF2-40B4-BE49-F238E27FC236}">
                <a16:creationId xmlns:a16="http://schemas.microsoft.com/office/drawing/2014/main" id="{7E45388B-77A2-F799-5C73-3DBEF86FEF0E}"/>
              </a:ext>
            </a:extLst>
          </p:cNvPr>
          <p:cNvSpPr/>
          <p:nvPr userDrawn="1"/>
        </p:nvSpPr>
        <p:spPr bwMode="auto">
          <a:xfrm>
            <a:off x="971999" y="5997600"/>
            <a:ext cx="65" cy="451123"/>
          </a:xfrm>
          <a:prstGeom prst="rect">
            <a:avLst/>
          </a:prstGeom>
          <a:noFill/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3096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r>
              <a:rPr kumimoji="0" lang="en-GB" sz="1000" b="0" i="0" u="none" strike="noStrike" cap="all" normalizeH="0" baseline="0" noProof="1">
                <a:ln>
                  <a:noFill/>
                </a:ln>
                <a:solidFill>
                  <a:schemeClr val="bg1"/>
                </a:solidFill>
                <a:effectLst/>
                <a:latin typeface="AU Passata" pitchFamily="34" charset="0"/>
              </a:rPr>
              <a:t>Department of Biomedicine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11807992" y="6581497"/>
            <a:ext cx="252000" cy="1354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70082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Aarhus Universite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4" hidden="1"/>
          <p:cNvSpPr>
            <a:spLocks noGrp="1"/>
          </p:cNvSpPr>
          <p:nvPr>
            <p:ph type="dt" sz="half" idx="10"/>
          </p:nvPr>
        </p:nvSpPr>
        <p:spPr>
          <a:xfrm>
            <a:off x="0" y="7020000"/>
            <a:ext cx="0" cy="0"/>
          </a:xfrm>
        </p:spPr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9" name="Footer Placeholder 6" hidden="1"/>
          <p:cNvSpPr>
            <a:spLocks noGrp="1"/>
          </p:cNvSpPr>
          <p:nvPr>
            <p:ph type="ftr" sz="quarter" idx="11"/>
          </p:nvPr>
        </p:nvSpPr>
        <p:spPr>
          <a:xfrm>
            <a:off x="0" y="7020000"/>
            <a:ext cx="0" cy="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0" name="Slide Number Placeholder 8" hidden="1"/>
          <p:cNvSpPr>
            <a:spLocks noGrp="1"/>
          </p:cNvSpPr>
          <p:nvPr>
            <p:ph type="sldNum" sz="quarter" idx="12"/>
          </p:nvPr>
        </p:nvSpPr>
        <p:spPr>
          <a:xfrm>
            <a:off x="0" y="7020000"/>
            <a:ext cx="0" cy="426079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Farvet baggrund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</p:txBody>
      </p:sp>
      <p:sp>
        <p:nvSpPr>
          <p:cNvPr id="5" name="LAN_AUWBreak" descr="{&quot;templafy&quot;:{&quot;id&quot;:&quot;2bb9b7ff-2f7f-4b7f-87ac-c596e83042fe&quot;}}"/>
          <p:cNvSpPr/>
          <p:nvPr userDrawn="1"/>
        </p:nvSpPr>
        <p:spPr bwMode="auto">
          <a:xfrm>
            <a:off x="6022613" y="2804400"/>
            <a:ext cx="65" cy="739391"/>
          </a:xfrm>
          <a:prstGeom prst="rect">
            <a:avLst/>
          </a:prstGeom>
          <a:noFill/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1836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r>
              <a:rPr kumimoji="0" lang="en-GB" sz="4000" b="0" i="0" u="none" strike="noStrike" cap="all" normalizeH="0" baseline="0" noProof="1">
                <a:ln>
                  <a:noFill/>
                </a:ln>
                <a:solidFill>
                  <a:schemeClr val="bg1"/>
                </a:solidFill>
                <a:effectLst/>
                <a:latin typeface="AU Passata" pitchFamily="34" charset="0"/>
              </a:rPr>
              <a:t>Department of Biomedicine</a:t>
            </a:r>
          </a:p>
        </p:txBody>
      </p:sp>
      <p:pic>
        <p:nvPicPr>
          <p:cNvPr id="6" name="Logo whit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268" y="2864711"/>
            <a:ext cx="2228400" cy="111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966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5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D72F-DE34-4F52-BE08-664178BE8E05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C790-F0AB-4273-B7EE-B36F15857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39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B7FB-91F8-535A-0641-D0B7574E3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329266-8BA2-C9B4-CF6D-E220076C9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CC748-5AC5-4C1E-8FC5-7555FEDC4052}" type="datetimeFigureOut">
              <a:rPr lang="en-US" smtClean="0"/>
              <a:t>4/22/2026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1EE9DB-0AD2-5C89-CEB1-1179E3388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E04FB-9E82-73F4-98A0-6C21FD0B4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EF8F9-D698-43DA-A5EA-49A885131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72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/>
          <p:cNvSpPr>
            <a:spLocks noGrp="1" noRot="1" noMove="1" noResize="1" noEditPoints="1" noAdjustHandles="1" noChangeArrowheads="1" noChangeShapeType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3" name="Footer Placeholder 2" hidden="1"/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-1973598" y="3082506"/>
            <a:ext cx="18258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GB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eller ord til</a:t>
            </a:r>
            <a:endParaRPr lang="en-GB"/>
          </a:p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AU Passata Bold</a:t>
            </a:r>
            <a:endParaRPr lang="en-GB" sz="4799" dirty="0"/>
          </a:p>
        </p:txBody>
      </p:sp>
      <p:sp>
        <p:nvSpPr>
          <p:cNvPr id="22" name="Farvet baggrund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</p:txBody>
      </p:sp>
      <p:pic>
        <p:nvPicPr>
          <p:cNvPr id="17" name="Au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0" y="5997600"/>
            <a:ext cx="557569" cy="558000"/>
          </a:xfrm>
          <a:prstGeom prst="rect">
            <a:avLst/>
          </a:prstGeom>
        </p:spPr>
      </p:pic>
      <p:pic>
        <p:nvPicPr>
          <p:cNvPr id="23" name="Billede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00" y="5997600"/>
            <a:ext cx="71734" cy="557999"/>
          </a:xfrm>
          <a:prstGeom prst="rect">
            <a:avLst/>
          </a:prstGeom>
        </p:spPr>
      </p:pic>
      <p:sp>
        <p:nvSpPr>
          <p:cNvPr id="34819" name="Title 1"/>
          <p:cNvSpPr>
            <a:spLocks noGrp="1" noChangeArrowheads="1"/>
          </p:cNvSpPr>
          <p:nvPr>
            <p:ph type="ctrTitle"/>
          </p:nvPr>
        </p:nvSpPr>
        <p:spPr>
          <a:xfrm>
            <a:off x="985838" y="2482343"/>
            <a:ext cx="10220325" cy="1661993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 sz="6000" baseline="0">
                <a:solidFill>
                  <a:schemeClr val="bg1"/>
                </a:solidFill>
                <a:latin typeface="AU Passata Light" panose="020B03030309020308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GB"/>
          </a:p>
        </p:txBody>
      </p:sp>
      <p:sp>
        <p:nvSpPr>
          <p:cNvPr id="7" name="Date_DateCustomA" descr="{&quot;templafy&quot;:{&quot;id&quot;:&quot;525287c7-0475-4b6f-981e-a18f2fe2ee22&quot;}}">
            <a:extLst>
              <a:ext uri="{FF2B5EF4-FFF2-40B4-BE49-F238E27FC236}">
                <a16:creationId xmlns:a16="http://schemas.microsoft.com/office/drawing/2014/main" id="{79F28AD6-C756-3FA9-8D35-B9ED537E5D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4752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23. April 2026</a:t>
            </a:r>
          </a:p>
        </p:txBody>
      </p:sp>
      <p:sp>
        <p:nvSpPr>
          <p:cNvPr id="6" name="FLD_Event" descr="{&quot;templafy&quot;:{&quot;id&quot;:&quot;3944b208-fcb3-4be2-bb01-d484485eda81&quot;}}">
            <a:extLst>
              <a:ext uri="{FF2B5EF4-FFF2-40B4-BE49-F238E27FC236}">
                <a16:creationId xmlns:a16="http://schemas.microsoft.com/office/drawing/2014/main" id="{57887568-1188-7AD6-FE68-DD94BB3E07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4476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3420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bg1"/>
                </a:solidFill>
                <a:latin typeface="+mn-lt"/>
              </a:rPr>
              <a:t>scRNA_workshop</a:t>
            </a:r>
          </a:p>
        </p:txBody>
      </p:sp>
      <p:sp>
        <p:nvSpPr>
          <p:cNvPr id="28" name="USR_Title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4752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endParaRPr lang="en-GB" sz="700" b="0" cap="all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USR_Name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444040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3420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endParaRPr lang="en-GB" sz="700" b="0" cap="all" baseline="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74515186" name="SecondaryLogo" descr="{&quot;templafy&quot;:{&quot;id&quot;:&quot;9d38a91a-06da-4e11-b419-6413fd1940c0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6113" y="5999002"/>
            <a:ext cx="1659600" cy="558000"/>
          </a:xfrm>
          <a:prstGeom prst="rect">
            <a:avLst/>
          </a:prstGeom>
        </p:spPr>
      </p:pic>
      <p:sp>
        <p:nvSpPr>
          <p:cNvPr id="11" name="OFF_logo2Computed" descr="{&quot;templafy&quot;:{&quot;id&quot;:&quot;5e6cceae-b2cd-4868-af69-4e489a19ce31&quot;}}">
            <a:extLst>
              <a:ext uri="{FF2B5EF4-FFF2-40B4-BE49-F238E27FC236}">
                <a16:creationId xmlns:a16="http://schemas.microsoft.com/office/drawing/2014/main" id="{A3243EC3-3157-0FCB-B9C5-4D04D60102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72000" y="5997600"/>
            <a:ext cx="2350045" cy="676612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58320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GB" sz="600" cap="all" spc="40" baseline="0" dirty="0">
                <a:solidFill>
                  <a:schemeClr val="bg1"/>
                </a:solidFill>
                <a:latin typeface="AU Passata Light" pitchFamily="34" charset="0"/>
              </a:rPr>
              <a:t>Aarhus University</a:t>
            </a:r>
          </a:p>
        </p:txBody>
      </p:sp>
      <p:sp>
        <p:nvSpPr>
          <p:cNvPr id="12" name="OFF_logo1Computed" descr="{&quot;templafy&quot;:{&quot;id&quot;:&quot;43e48b87-f300-4238-8479-8c15248be189&quot;}}">
            <a:extLst>
              <a:ext uri="{FF2B5EF4-FFF2-40B4-BE49-F238E27FC236}">
                <a16:creationId xmlns:a16="http://schemas.microsoft.com/office/drawing/2014/main" id="{295F1ED3-E7A6-8E03-3171-374E099942CC}"/>
              </a:ext>
            </a:extLst>
          </p:cNvPr>
          <p:cNvSpPr/>
          <p:nvPr userDrawn="1"/>
        </p:nvSpPr>
        <p:spPr bwMode="auto">
          <a:xfrm>
            <a:off x="971999" y="5997600"/>
            <a:ext cx="65" cy="451123"/>
          </a:xfrm>
          <a:prstGeom prst="rect">
            <a:avLst/>
          </a:prstGeom>
          <a:noFill/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3096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r>
              <a:rPr kumimoji="0" lang="en-GB" sz="1000" b="0" i="0" u="none" strike="noStrike" cap="all" normalizeH="0" baseline="0" noProof="1">
                <a:ln>
                  <a:noFill/>
                </a:ln>
                <a:solidFill>
                  <a:schemeClr val="bg1"/>
                </a:solidFill>
                <a:effectLst/>
                <a:latin typeface="AU Passata" pitchFamily="34" charset="0"/>
              </a:rPr>
              <a:t>Department of Biomedicine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807992" y="6581497"/>
            <a:ext cx="252000" cy="1354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739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838" y="1960079"/>
            <a:ext cx="10220325" cy="3937484"/>
          </a:xfrm>
        </p:spPr>
        <p:txBody>
          <a:bodyPr/>
          <a:lstStyle>
            <a:lvl1pPr marL="0" indent="0">
              <a:buFont typeface="Calibri" panose="020F0502020204030204" pitchFamily="34" charset="0"/>
              <a:buChar char="​"/>
              <a:defRPr/>
            </a:lvl1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  <a:endParaRPr lang="en-GB"/>
          </a:p>
        </p:txBody>
      </p:sp>
      <p:sp>
        <p:nvSpPr>
          <p:cNvPr id="5" name="TextBox 4"/>
          <p:cNvSpPr txBox="1"/>
          <p:nvPr userDrawn="1"/>
        </p:nvSpPr>
        <p:spPr>
          <a:xfrm>
            <a:off x="-1973598" y="340161"/>
            <a:ext cx="182589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Overskrift to</a:t>
            </a:r>
            <a:r>
              <a:rPr lang="en-GB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 linjer </a:t>
            </a:r>
            <a:endParaRPr lang="en-GB"/>
          </a:p>
          <a:p>
            <a:pPr algn="r">
              <a:lnSpc>
                <a:spcPct val="100000"/>
              </a:lnSpc>
            </a:pPr>
            <a:r>
              <a:rPr lang="en-GB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til</a:t>
            </a:r>
            <a:endParaRPr lang="en-GB"/>
          </a:p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AU Passata Bold</a:t>
            </a:r>
            <a:endParaRPr lang="en-GB" sz="4799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line title and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vid baggrund"/>
          <p:cNvSpPr/>
          <p:nvPr userDrawn="1"/>
        </p:nvSpPr>
        <p:spPr bwMode="auto">
          <a:xfrm>
            <a:off x="0" y="-1"/>
            <a:ext cx="12193200" cy="5894387"/>
          </a:xfrm>
          <a:prstGeom prst="rect">
            <a:avLst/>
          </a:prstGeom>
          <a:solidFill>
            <a:schemeClr val="bg1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GB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16" name="Black Rectangle"/>
          <p:cNvSpPr/>
          <p:nvPr userDrawn="1"/>
        </p:nvSpPr>
        <p:spPr>
          <a:xfrm>
            <a:off x="990000" y="1045684"/>
            <a:ext cx="647831" cy="4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  <a:p>
            <a:pPr algn="ctr"/>
            <a:endParaRPr lang="en-GB" sz="4799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15913" y="228627"/>
            <a:ext cx="11556000" cy="752101"/>
          </a:xfrm>
        </p:spPr>
        <p:txBody>
          <a:bodyPr anchor="t" anchorCtr="0"/>
          <a:lstStyle/>
          <a:p>
            <a:r>
              <a:rPr lang="en-GB" dirty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838" y="1373021"/>
            <a:ext cx="10220325" cy="4521366"/>
          </a:xfrm>
        </p:spPr>
        <p:txBody>
          <a:bodyPr/>
          <a:lstStyle>
            <a:lvl1pPr marL="0" indent="0">
              <a:buFont typeface="Calibri" panose="020F0502020204030204" pitchFamily="34" charset="0"/>
              <a:buChar char="​"/>
              <a:defRPr/>
            </a:lvl1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  <a:endParaRPr lang="en-GB"/>
          </a:p>
        </p:txBody>
      </p:sp>
      <p:sp>
        <p:nvSpPr>
          <p:cNvPr id="18" name="TextBox 17"/>
          <p:cNvSpPr txBox="1"/>
          <p:nvPr userDrawn="1"/>
        </p:nvSpPr>
        <p:spPr>
          <a:xfrm>
            <a:off x="-1973598" y="340161"/>
            <a:ext cx="18258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Overskrift én linje</a:t>
            </a:r>
            <a:endParaRPr lang="en-GB"/>
          </a:p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Light eller AU Passata Bold</a:t>
            </a:r>
            <a:endParaRPr lang="en-GB" sz="4799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7128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5" userDrawn="1">
          <p15:clr>
            <a:srgbClr val="00000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Hvid baggrund"/>
          <p:cNvSpPr/>
          <p:nvPr userDrawn="1"/>
        </p:nvSpPr>
        <p:spPr bwMode="auto">
          <a:xfrm>
            <a:off x="0" y="0"/>
            <a:ext cx="12193200" cy="5911200"/>
          </a:xfrm>
          <a:prstGeom prst="rect">
            <a:avLst/>
          </a:prstGeom>
          <a:solidFill>
            <a:schemeClr val="bg1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GB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15" name="Black Rectangle"/>
          <p:cNvSpPr/>
          <p:nvPr userDrawn="1"/>
        </p:nvSpPr>
        <p:spPr>
          <a:xfrm>
            <a:off x="990000" y="1045684"/>
            <a:ext cx="647831" cy="4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  <a:p>
            <a:pPr algn="ctr"/>
            <a:endParaRPr lang="en-GB" sz="4799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0" y="230400"/>
            <a:ext cx="5644263" cy="752400"/>
          </a:xfrm>
        </p:spPr>
        <p:txBody>
          <a:bodyPr anchor="t" anchorCtr="0"/>
          <a:lstStyle>
            <a:lvl1pPr>
              <a:defRPr/>
            </a:lvl1pPr>
          </a:lstStyle>
          <a:p>
            <a:r>
              <a:rPr lang="en-GB" dirty="0"/>
              <a:t>Insert title</a:t>
            </a:r>
            <a:endParaRPr lang="en-GB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85838" y="1371600"/>
            <a:ext cx="4975225" cy="4525964"/>
          </a:xfrm>
        </p:spPr>
        <p:txBody>
          <a:bodyPr/>
          <a:lstStyle>
            <a:lvl1pPr marL="0" indent="0">
              <a:buFont typeface="Calibri" panose="020F0502020204030204" pitchFamily="34" charset="0"/>
              <a:buChar char="​"/>
              <a:defRPr/>
            </a:lvl1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  <a:endParaRPr lang="en-GB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6230198" y="315913"/>
            <a:ext cx="5644110" cy="5581650"/>
          </a:xfrm>
        </p:spPr>
        <p:txBody>
          <a:bodyPr/>
          <a:lstStyle>
            <a:lvl1pPr marL="0" indent="0"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-1973598" y="340161"/>
            <a:ext cx="18258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Overskrift én linje</a:t>
            </a:r>
            <a:endParaRPr lang="en-GB"/>
          </a:p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Light eller AU Passata Bold</a:t>
            </a:r>
            <a:endParaRPr lang="en-GB" sz="4799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Date Placeholder 4" hidden="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6" name="Footer Placeholder 5" hidden="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787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24" userDrawn="1">
          <p15:clr>
            <a:srgbClr val="A4A3A4"/>
          </p15:clr>
        </p15:guide>
        <p15:guide id="2" pos="3755" userDrawn="1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Hvid baggrund"/>
          <p:cNvSpPr/>
          <p:nvPr userDrawn="1"/>
        </p:nvSpPr>
        <p:spPr bwMode="auto">
          <a:xfrm>
            <a:off x="0" y="0"/>
            <a:ext cx="12193200" cy="5911011"/>
          </a:xfrm>
          <a:prstGeom prst="rect">
            <a:avLst/>
          </a:prstGeom>
          <a:solidFill>
            <a:schemeClr val="bg1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GB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15" name="Black Rectangle"/>
          <p:cNvSpPr/>
          <p:nvPr userDrawn="1"/>
        </p:nvSpPr>
        <p:spPr>
          <a:xfrm>
            <a:off x="1001075" y="2694542"/>
            <a:ext cx="647831" cy="4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  <a:p>
            <a:pPr algn="ctr"/>
            <a:endParaRPr lang="en-GB" sz="4799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5838" y="1484784"/>
            <a:ext cx="4975225" cy="971980"/>
          </a:xfrm>
        </p:spPr>
        <p:txBody>
          <a:bodyPr anchor="b" anchorCtr="0"/>
          <a:lstStyle>
            <a:lvl1pPr>
              <a:lnSpc>
                <a:spcPct val="95000"/>
              </a:lnSpc>
              <a:defRPr sz="3000"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endParaRPr lang="en-GB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85838" y="3010711"/>
            <a:ext cx="4975225" cy="1858449"/>
          </a:xfrm>
        </p:spPr>
        <p:txBody>
          <a:bodyPr/>
          <a:lstStyle>
            <a:lvl1pPr marL="0" indent="0">
              <a:buFont typeface="Calibri" panose="020F0502020204030204" pitchFamily="34" charset="0"/>
              <a:buChar char="​"/>
              <a:defRPr/>
            </a:lvl1pPr>
            <a:lvl5pPr>
              <a:defRPr/>
            </a:lvl5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  <a:endParaRPr lang="en-GB"/>
          </a:p>
          <a:p>
            <a:pPr lvl="5"/>
            <a:r>
              <a:rPr lang="en-GB" dirty="0"/>
              <a:t>6</a:t>
            </a:r>
            <a:endParaRPr lang="en-GB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6231600" y="315913"/>
            <a:ext cx="5644800" cy="5583600"/>
          </a:xfrm>
        </p:spPr>
        <p:txBody>
          <a:bodyPr/>
          <a:lstStyle>
            <a:lvl1pPr marL="0" indent="0"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-1973598" y="1780882"/>
            <a:ext cx="18258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Overskrift to</a:t>
            </a:r>
            <a:r>
              <a:rPr lang="en-GB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 linjer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Date Placeholder 4" hidden="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6" name="Footer Placeholder 5" hidden="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0316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0" userDrawn="1">
          <p15:clr>
            <a:srgbClr val="A4A3A4"/>
          </p15:clr>
        </p15:guide>
        <p15:guide id="2" pos="3755" userDrawn="1">
          <p15:clr>
            <a:srgbClr val="A4A3A4"/>
          </p15:clr>
        </p15:guide>
        <p15:guide id="3" orient="horz" pos="3069" userDrawn="1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" y="316800"/>
            <a:ext cx="11559600" cy="55836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4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618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" y="316800"/>
            <a:ext cx="5644800" cy="55836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231600" y="316800"/>
            <a:ext cx="5644800" cy="55836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en-GB" dirty="0"/>
              <a:t>Click here and add image via Templafy Image Library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>
          <a:xfrm>
            <a:off x="11807992" y="6581497"/>
            <a:ext cx="252000" cy="135422"/>
          </a:xfrm>
        </p:spPr>
        <p:txBody>
          <a:bodyPr/>
          <a:lstStyle/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0041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24" userDrawn="1">
          <p15:clr>
            <a:srgbClr val="A4A3A4"/>
          </p15:clr>
        </p15:guide>
        <p15:guide id="2" pos="3754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/>
          <p:cNvSpPr>
            <a:spLocks noGrp="1" noRot="1" noMove="1" noResize="1" noEditPoints="1" noAdjustHandles="1" noChangeArrowheads="1" noChangeShapeType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">
                <a:noFill/>
              </a:defRPr>
            </a:lvl1pPr>
          </a:lstStyle>
          <a:p>
            <a:fld id="{78417F83-4CBA-48F2-BAD0-783AE3701E32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3" name="Footer Placeholder 2" hidden="1"/>
          <p:cNvSpPr>
            <a:spLocks noGrp="1" noRot="1" noMove="1" noResize="1" noEditPoints="1" noAdjustHandles="1" noChangeArrowheads="1" noChangeShapeType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23" name="Black Rectangle"/>
          <p:cNvSpPr/>
          <p:nvPr userDrawn="1"/>
        </p:nvSpPr>
        <p:spPr>
          <a:xfrm>
            <a:off x="989440" y="1663088"/>
            <a:ext cx="647831" cy="4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799" dirty="0"/>
          </a:p>
          <a:p>
            <a:pPr algn="ctr"/>
            <a:endParaRPr lang="en-GB" sz="4799" dirty="0"/>
          </a:p>
        </p:txBody>
      </p:sp>
      <p:pic>
        <p:nvPicPr>
          <p:cNvPr id="7" name="Au logo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0" y="5999002"/>
            <a:ext cx="557570" cy="558000"/>
          </a:xfrm>
          <a:prstGeom prst="rect">
            <a:avLst/>
          </a:prstGeom>
        </p:spPr>
      </p:pic>
      <p:pic>
        <p:nvPicPr>
          <p:cNvPr id="10" name="Billede streg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00" y="5997600"/>
            <a:ext cx="71734" cy="558000"/>
          </a:xfrm>
          <a:prstGeom prst="rect">
            <a:avLst/>
          </a:prstGeom>
        </p:spPr>
      </p:pic>
      <p:sp>
        <p:nvSpPr>
          <p:cNvPr id="1027" name="Placeholder title 1"/>
          <p:cNvSpPr>
            <a:spLocks noGrp="1" noChangeArrowheads="1"/>
          </p:cNvSpPr>
          <p:nvPr>
            <p:ph type="title"/>
          </p:nvPr>
        </p:nvSpPr>
        <p:spPr bwMode="auto">
          <a:xfrm>
            <a:off x="315913" y="149115"/>
            <a:ext cx="11557000" cy="130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title style</a:t>
            </a:r>
            <a:endParaRPr lang="en-GB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85838" y="1960079"/>
            <a:ext cx="10220325" cy="393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  <a:endParaRPr lang="en-GB"/>
          </a:p>
          <a:p>
            <a:pPr lvl="1"/>
            <a:r>
              <a:rPr lang="en-GB" noProof="0" dirty="0"/>
              <a:t>Second level</a:t>
            </a:r>
            <a:endParaRPr lang="en-GB"/>
          </a:p>
          <a:p>
            <a:pPr lvl="2"/>
            <a:r>
              <a:rPr lang="en-GB" noProof="0" dirty="0"/>
              <a:t>Third level</a:t>
            </a:r>
            <a:endParaRPr lang="en-GB"/>
          </a:p>
          <a:p>
            <a:pPr lvl="3"/>
            <a:r>
              <a:rPr lang="en-GB" noProof="0" dirty="0"/>
              <a:t>Fourth level</a:t>
            </a:r>
            <a:endParaRPr lang="en-GB"/>
          </a:p>
          <a:p>
            <a:pPr lvl="4"/>
            <a:r>
              <a:rPr lang="en-GB" noProof="0" dirty="0"/>
              <a:t>Fifth level</a:t>
            </a:r>
            <a:endParaRPr lang="en-GB"/>
          </a:p>
          <a:p>
            <a:pPr lvl="5"/>
            <a:r>
              <a:rPr lang="en-GB" noProof="0" dirty="0"/>
              <a:t>6 level</a:t>
            </a:r>
            <a:endParaRPr lang="en-GB"/>
          </a:p>
          <a:p>
            <a:pPr lvl="6"/>
            <a:r>
              <a:rPr lang="en-GB" noProof="0" dirty="0"/>
              <a:t>7 level</a:t>
            </a:r>
            <a:endParaRPr lang="en-GB"/>
          </a:p>
          <a:p>
            <a:pPr lvl="7"/>
            <a:r>
              <a:rPr lang="en-GB" noProof="0" dirty="0"/>
              <a:t>8 level</a:t>
            </a:r>
            <a:endParaRPr lang="en-GB"/>
          </a:p>
          <a:p>
            <a:pPr lvl="8"/>
            <a:r>
              <a:rPr lang="en-GB" noProof="0" dirty="0"/>
              <a:t>9 level</a:t>
            </a:r>
            <a:endParaRPr lang="en-GB"/>
          </a:p>
        </p:txBody>
      </p:sp>
      <p:sp>
        <p:nvSpPr>
          <p:cNvPr id="5" name="Date_DateCustomA" descr="{&quot;templafy&quot;:{&quot;id&quot;:&quot;bb473f72-a069-4ed2-9824-b0713e3ffe46&quot;}}">
            <a:extLst>
              <a:ext uri="{FF2B5EF4-FFF2-40B4-BE49-F238E27FC236}">
                <a16:creationId xmlns:a16="http://schemas.microsoft.com/office/drawing/2014/main" id="{2DB864AE-EC00-948C-4AD8-CC3FC72BC82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4752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tx1"/>
                </a:solidFill>
                <a:latin typeface="+mn-lt"/>
              </a:rPr>
              <a:t>23. April 2026</a:t>
            </a:r>
          </a:p>
        </p:txBody>
      </p:sp>
      <p:sp>
        <p:nvSpPr>
          <p:cNvPr id="4" name="FLD_Event" descr="{&quot;templafy&quot;:{&quot;id&quot;:&quot;1bf38e36-f252-4635-9ef3-5c74585828c6&quot;}}">
            <a:extLst>
              <a:ext uri="{FF2B5EF4-FFF2-40B4-BE49-F238E27FC236}">
                <a16:creationId xmlns:a16="http://schemas.microsoft.com/office/drawing/2014/main" id="{D0C255F4-97F5-2F16-C830-C233FA325C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4476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3420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tx1"/>
                </a:solidFill>
                <a:latin typeface="+mn-lt"/>
              </a:rPr>
              <a:t>scRNA_workshop</a:t>
            </a:r>
          </a:p>
        </p:txBody>
      </p:sp>
      <p:sp>
        <p:nvSpPr>
          <p:cNvPr id="28" name="USR_Title" descr="{&quot;templafy&quot;:{&quot;id&quot;:&quot;04bcbb3e-ef6a-4816-893b-95538c4e2ea7&quot;}}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4752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tx1"/>
                </a:solidFill>
                <a:latin typeface="+mn-lt"/>
              </a:rPr>
              <a:t>PhD Student</a:t>
            </a:r>
          </a:p>
        </p:txBody>
      </p:sp>
      <p:sp>
        <p:nvSpPr>
          <p:cNvPr id="21" name="USR_Name" descr="{&quot;templafy&quot;:{&quot;id&quot;:&quot;4b6e15a1-e0be-43f8-add3-daa80a6b511e&quot;}}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444040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3420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en-GB" sz="700" b="0" cap="all" baseline="0" dirty="0">
                <a:solidFill>
                  <a:schemeClr val="tx1"/>
                </a:solidFill>
                <a:latin typeface="+mn-lt"/>
              </a:rPr>
              <a:t>Mohamed Hassan</a:t>
            </a:r>
          </a:p>
        </p:txBody>
      </p:sp>
      <p:pic>
        <p:nvPicPr>
          <p:cNvPr id="639771666" name="SecondaryLogo_sort" descr="{&quot;templafy&quot;:{&quot;id&quot;:&quot;9edaea09-8688-4680-bb91-644c4b2a5eee&quot;}}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206000" y="5999002"/>
            <a:ext cx="1659600" cy="558000"/>
          </a:xfrm>
          <a:prstGeom prst="rect">
            <a:avLst/>
          </a:prstGeom>
        </p:spPr>
      </p:pic>
      <p:sp>
        <p:nvSpPr>
          <p:cNvPr id="25" name="OFF_logo2Computed" descr="{&quot;templafy&quot;:{&quot;id&quot;:&quot;e8516d6c-6232-4369-94d8-294fca22bfd2&quot;}}"/>
          <p:cNvSpPr txBox="1">
            <a:spLocks noChangeArrowheads="1"/>
          </p:cNvSpPr>
          <p:nvPr userDrawn="1"/>
        </p:nvSpPr>
        <p:spPr bwMode="auto">
          <a:xfrm>
            <a:off x="972000" y="5997600"/>
            <a:ext cx="2350045" cy="676612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58320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GB" sz="600" cap="all" spc="40" baseline="0" dirty="0">
                <a:solidFill>
                  <a:schemeClr val="tx1"/>
                </a:solidFill>
                <a:latin typeface="AU Passata Light" pitchFamily="34" charset="0"/>
              </a:rPr>
              <a:t>Aarhus University</a:t>
            </a:r>
          </a:p>
        </p:txBody>
      </p:sp>
      <p:sp>
        <p:nvSpPr>
          <p:cNvPr id="26" name="OFF_logo1Computed" descr="{&quot;templafy&quot;:{&quot;id&quot;:&quot;07633a51-3022-4e44-a69c-f9b4f95f216c&quot;}}"/>
          <p:cNvSpPr/>
          <p:nvPr userDrawn="1"/>
        </p:nvSpPr>
        <p:spPr bwMode="auto">
          <a:xfrm>
            <a:off x="971999" y="5997600"/>
            <a:ext cx="65" cy="451123"/>
          </a:xfrm>
          <a:prstGeom prst="rect">
            <a:avLst/>
          </a:prstGeom>
          <a:noFill/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3096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r>
              <a:rPr kumimoji="0" lang="en-GB" sz="1000" b="0" i="0" u="none" strike="noStrike" cap="all" normalizeH="0" baseline="0" noProof="1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rPr>
              <a:t>Department of Biomedicine</a:t>
            </a:r>
          </a:p>
        </p:txBody>
      </p:sp>
      <p:sp>
        <p:nvSpPr>
          <p:cNvPr id="1030" name="Sidetal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807992" y="6581497"/>
            <a:ext cx="252000" cy="13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ts val="1200"/>
              </a:lnSpc>
              <a:buFontTx/>
              <a:buNone/>
              <a:defRPr sz="700" spc="4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90C1E0A-682D-40DC-B1EA-26C007FDC33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6" r:id="rId2"/>
    <p:sldLayoutId id="2147483673" r:id="rId3"/>
    <p:sldLayoutId id="2147483666" r:id="rId4"/>
    <p:sldLayoutId id="2147483662" r:id="rId5"/>
    <p:sldLayoutId id="2147483649" r:id="rId6"/>
    <p:sldLayoutId id="2147483669" r:id="rId7"/>
    <p:sldLayoutId id="2147483661" r:id="rId8"/>
    <p:sldLayoutId id="2147483668" r:id="rId9"/>
    <p:sldLayoutId id="2147483663" r:id="rId10"/>
    <p:sldLayoutId id="2147483670" r:id="rId11"/>
    <p:sldLayoutId id="2147483654" r:id="rId12"/>
    <p:sldLayoutId id="2147483664" r:id="rId13"/>
    <p:sldLayoutId id="2147483671" r:id="rId14"/>
    <p:sldLayoutId id="2147483650" r:id="rId15"/>
    <p:sldLayoutId id="2147483655" r:id="rId16"/>
    <p:sldLayoutId id="2147483651" r:id="rId17"/>
    <p:sldLayoutId id="2147483672" r:id="rId18"/>
    <p:sldLayoutId id="2147483678" r:id="rId19"/>
    <p:sldLayoutId id="2147483658" r:id="rId20"/>
    <p:sldLayoutId id="2147483679" r:id="rId21"/>
    <p:sldLayoutId id="2147483680" r:id="rId22"/>
  </p:sldLayoutIdLst>
  <p:hf sldNum="0" hdr="0" ftr="0"/>
  <p:txStyles>
    <p:titleStyle>
      <a:lvl1pPr algn="l" rtl="0" eaLnBrk="1" fontAlgn="base" hangingPunct="1">
        <a:lnSpc>
          <a:spcPct val="89000"/>
        </a:lnSpc>
        <a:spcBef>
          <a:spcPct val="0"/>
        </a:spcBef>
        <a:spcAft>
          <a:spcPct val="0"/>
        </a:spcAft>
        <a:defRPr sz="4500" b="1" cap="all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2pPr>
      <a:lvl3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3pPr>
      <a:lvl4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4pPr>
      <a:lvl5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5pPr>
      <a:lvl6pPr marL="4572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6pPr>
      <a:lvl7pPr marL="9144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7pPr>
      <a:lvl8pPr marL="13716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8pPr>
      <a:lvl9pPr marL="18288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9pPr>
    </p:titleStyle>
    <p:bodyStyle>
      <a:lvl1pPr marL="0" indent="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Calibri" panose="020F0502020204030204" pitchFamily="34" charset="0"/>
        <a:buChar char="​"/>
        <a:defRPr sz="2000" b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2pPr>
      <a:lvl3pPr marL="75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152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4pPr>
      <a:lvl5pPr marL="1512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5pPr>
      <a:lvl6pPr marL="183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6pPr>
      <a:lvl7pPr marL="183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7pPr>
      <a:lvl8pPr marL="183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8pPr>
      <a:lvl9pPr marL="183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3715" userDrawn="1">
          <p15:clr>
            <a:srgbClr val="000000"/>
          </p15:clr>
        </p15:guide>
        <p15:guide id="5" orient="horz" pos="4131" userDrawn="1">
          <p15:clr>
            <a:srgbClr val="A4A3A4"/>
          </p15:clr>
        </p15:guide>
        <p15:guide id="6" pos="7479" userDrawn="1">
          <p15:clr>
            <a:srgbClr val="A4A3A4"/>
          </p15:clr>
        </p15:guide>
        <p15:guide id="7" orient="horz" pos="1234" userDrawn="1">
          <p15:clr>
            <a:srgbClr val="000000"/>
          </p15:clr>
        </p15:guide>
        <p15:guide id="8" pos="7059" userDrawn="1">
          <p15:clr>
            <a:srgbClr val="000000"/>
          </p15:clr>
        </p15:guide>
        <p15:guide id="9" pos="199" userDrawn="1">
          <p15:clr>
            <a:srgbClr val="A4A3A4"/>
          </p15:clr>
        </p15:guide>
        <p15:guide id="10" pos="621" userDrawn="1">
          <p15:clr>
            <a:srgbClr val="000000"/>
          </p15:clr>
        </p15:guide>
        <p15:guide id="11" orient="horz" pos="199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customXml" Target="../../customXml/item8.xml"/><Relationship Id="rId1" Type="http://schemas.openxmlformats.org/officeDocument/2006/relationships/customXml" Target="../../customXml/item4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customXml" Target="../../customXml/item1.xml"/><Relationship Id="rId1" Type="http://schemas.openxmlformats.org/officeDocument/2006/relationships/customXml" Target="../../customXml/item1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cf.10xgenomics.com/samples/cell-exp/3.0.0/heart_10k_v3/heart_10k_v3_web_summary.html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customXml" Target="../../customXml/item12.xml"/><Relationship Id="rId1" Type="http://schemas.openxmlformats.org/officeDocument/2006/relationships/customXml" Target="../../customXml/item10.xml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7.jpg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customXml" Target="../../customXml/item5.xml"/><Relationship Id="rId1" Type="http://schemas.openxmlformats.org/officeDocument/2006/relationships/customXml" Target="../../customXml/item9.xml"/><Relationship Id="rId4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customXml" Target="../../customXml/item7.xml"/><Relationship Id="rId1" Type="http://schemas.openxmlformats.org/officeDocument/2006/relationships/customXml" Target="../../customXml/item13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2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svg"/><Relationship Id="rId10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2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85838" y="2897841"/>
            <a:ext cx="10220325" cy="830997"/>
          </a:xfrm>
        </p:spPr>
        <p:txBody>
          <a:bodyPr/>
          <a:lstStyle/>
          <a:p>
            <a:r>
              <a:rPr lang="en-GB" noProof="0" dirty="0"/>
              <a:t>Single-cell </a:t>
            </a:r>
            <a:r>
              <a:rPr lang="en-GB" noProof="0" dirty="0" err="1"/>
              <a:t>rnaseq</a:t>
            </a:r>
            <a:endParaRPr lang="en-GB" noProof="0" dirty="0"/>
          </a:p>
        </p:txBody>
      </p:sp>
    </p:spTree>
    <p:custDataLst>
      <p:custData r:id="rId1"/>
      <p:custData r:id="rId2"/>
      <p:tags r:id="rId3"/>
    </p:custDataLst>
    <p:extLst>
      <p:ext uri="{BB962C8B-B14F-4D97-AF65-F5344CB8AC3E}">
        <p14:creationId xmlns:p14="http://schemas.microsoft.com/office/powerpoint/2010/main" val="948320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8FAD9-3033-B83E-B50A-6823CB858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48" y="106473"/>
            <a:ext cx="7128792" cy="586224"/>
          </a:xfrm>
        </p:spPr>
        <p:txBody>
          <a:bodyPr/>
          <a:lstStyle/>
          <a:p>
            <a:r>
              <a:rPr lang="en-US" dirty="0"/>
              <a:t>Single cell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E8F132-258B-E3BB-E761-3811F0942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2B31DF-4685-7F3A-6690-76DBF7527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453D5-B298-479F-BE11-FCBDF57A6977}" type="datetime1">
              <a:rPr lang="en-GB" smtClean="0"/>
              <a:t>22/04/2026</a:t>
            </a:fld>
            <a:r>
              <a:rPr lang="en-GB"/>
              <a:t>11/06/2024</a:t>
            </a:r>
            <a:endParaRPr lang="en-GB" dirty="0"/>
          </a:p>
        </p:txBody>
      </p:sp>
      <p:pic>
        <p:nvPicPr>
          <p:cNvPr id="5" name="Content Placeholder 8">
            <a:extLst>
              <a:ext uri="{FF2B5EF4-FFF2-40B4-BE49-F238E27FC236}">
                <a16:creationId xmlns:a16="http://schemas.microsoft.com/office/drawing/2014/main" id="{7E1E2D1B-E333-DFF2-6FFA-C7B6053129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5838" y="872435"/>
            <a:ext cx="9505488" cy="5406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AB68A0-EEAB-4CA1-4FEE-D61543AD731D}"/>
              </a:ext>
            </a:extLst>
          </p:cNvPr>
          <p:cNvSpPr txBox="1"/>
          <p:nvPr/>
        </p:nvSpPr>
        <p:spPr>
          <a:xfrm>
            <a:off x="7606580" y="6170488"/>
            <a:ext cx="3729572" cy="580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26262"/>
                </a:solidFill>
                <a:latin typeface="Open Sans"/>
              </a:rPr>
              <a:t>Rosana C. Garrido, Single-cell seminar, MSc of Bioinformatics, UAB 20/21</a:t>
            </a:r>
          </a:p>
        </p:txBody>
      </p:sp>
    </p:spTree>
    <p:extLst>
      <p:ext uri="{BB962C8B-B14F-4D97-AF65-F5344CB8AC3E}">
        <p14:creationId xmlns:p14="http://schemas.microsoft.com/office/powerpoint/2010/main" val="4222545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936A8-E30B-9546-DBF7-0378A7CF5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48" y="266698"/>
            <a:ext cx="10819059" cy="693739"/>
          </a:xfrm>
        </p:spPr>
        <p:txBody>
          <a:bodyPr/>
          <a:lstStyle/>
          <a:p>
            <a:r>
              <a:rPr lang="en-US" dirty="0"/>
              <a:t>Single-cell </a:t>
            </a:r>
            <a:r>
              <a:rPr lang="en-US" dirty="0" err="1"/>
              <a:t>rnaseq</a:t>
            </a:r>
            <a:r>
              <a:rPr lang="en-US" dirty="0"/>
              <a:t> workflow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87957-9305-3561-5F5C-C55950810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72CD8-3C6D-4F26-908C-AD44C873085F}" type="datetime1">
              <a:rPr lang="en-GB" smtClean="0"/>
              <a:t>22/04/2026</a:t>
            </a:fld>
            <a:endParaRPr lang="en-GB" dirty="0"/>
          </a:p>
        </p:txBody>
      </p:sp>
      <p:grpSp>
        <p:nvGrpSpPr>
          <p:cNvPr id="5" name="object 3"/>
          <p:cNvGrpSpPr/>
          <p:nvPr/>
        </p:nvGrpSpPr>
        <p:grpSpPr>
          <a:xfrm>
            <a:off x="261764" y="973013"/>
            <a:ext cx="7560840" cy="5840363"/>
            <a:chOff x="996505" y="522540"/>
            <a:chExt cx="7747952" cy="6335460"/>
          </a:xfrm>
        </p:grpSpPr>
        <p:sp>
          <p:nvSpPr>
            <p:cNvPr id="6" name="object 4"/>
            <p:cNvSpPr/>
            <p:nvPr/>
          </p:nvSpPr>
          <p:spPr>
            <a:xfrm>
              <a:off x="1081785" y="600458"/>
              <a:ext cx="7662672" cy="62575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4798" dirty="0"/>
            </a:p>
          </p:txBody>
        </p:sp>
        <p:sp>
          <p:nvSpPr>
            <p:cNvPr id="7" name="object 5"/>
            <p:cNvSpPr/>
            <p:nvPr/>
          </p:nvSpPr>
          <p:spPr>
            <a:xfrm>
              <a:off x="996505" y="522540"/>
              <a:ext cx="7672705" cy="6267450"/>
            </a:xfrm>
            <a:custGeom>
              <a:avLst/>
              <a:gdLst/>
              <a:ahLst/>
              <a:cxnLst/>
              <a:rect l="l" t="t" r="r" b="b"/>
              <a:pathLst>
                <a:path w="7672705" h="6267450">
                  <a:moveTo>
                    <a:pt x="0" y="6267069"/>
                  </a:moveTo>
                  <a:lnTo>
                    <a:pt x="7672197" y="6267069"/>
                  </a:lnTo>
                  <a:lnTo>
                    <a:pt x="7672197" y="0"/>
                  </a:lnTo>
                  <a:lnTo>
                    <a:pt x="0" y="0"/>
                  </a:lnTo>
                  <a:lnTo>
                    <a:pt x="0" y="6267069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4798"/>
            </a:p>
          </p:txBody>
        </p:sp>
      </p:grpSp>
      <p:sp>
        <p:nvSpPr>
          <p:cNvPr id="9" name="object 6">
            <a:extLst>
              <a:ext uri="{FF2B5EF4-FFF2-40B4-BE49-F238E27FC236}">
                <a16:creationId xmlns:a16="http://schemas.microsoft.com/office/drawing/2014/main" id="{F4CB12A6-99F8-4529-B5E3-3DFC4773F8FB}"/>
              </a:ext>
            </a:extLst>
          </p:cNvPr>
          <p:cNvSpPr/>
          <p:nvPr/>
        </p:nvSpPr>
        <p:spPr>
          <a:xfrm>
            <a:off x="4006180" y="2204864"/>
            <a:ext cx="2678729" cy="2003496"/>
          </a:xfrm>
          <a:custGeom>
            <a:avLst/>
            <a:gdLst/>
            <a:ahLst/>
            <a:cxnLst/>
            <a:rect l="l" t="t" r="r" b="b"/>
            <a:pathLst>
              <a:path w="2670175" h="2033904">
                <a:moveTo>
                  <a:pt x="2443988" y="2033651"/>
                </a:moveTo>
                <a:lnTo>
                  <a:pt x="213360" y="489585"/>
                </a:lnTo>
                <a:lnTo>
                  <a:pt x="100456" y="652780"/>
                </a:lnTo>
                <a:lnTo>
                  <a:pt x="0" y="100457"/>
                </a:lnTo>
                <a:lnTo>
                  <a:pt x="552323" y="0"/>
                </a:lnTo>
                <a:lnTo>
                  <a:pt x="439292" y="163195"/>
                </a:lnTo>
                <a:lnTo>
                  <a:pt x="2669920" y="1707388"/>
                </a:lnTo>
                <a:lnTo>
                  <a:pt x="2443988" y="2033651"/>
                </a:lnTo>
                <a:close/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4798"/>
          </a:p>
        </p:txBody>
      </p:sp>
    </p:spTree>
    <p:extLst>
      <p:ext uri="{BB962C8B-B14F-4D97-AF65-F5344CB8AC3E}">
        <p14:creationId xmlns:p14="http://schemas.microsoft.com/office/powerpoint/2010/main" val="226983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text&#10;&#10;Description automatically generated">
            <a:extLst>
              <a:ext uri="{FF2B5EF4-FFF2-40B4-BE49-F238E27FC236}">
                <a16:creationId xmlns:a16="http://schemas.microsoft.com/office/drawing/2014/main" id="{F51D55E3-2EA2-4C87-A792-34D5ECC4BF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96" y="116632"/>
            <a:ext cx="5928464" cy="3449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EEEA1C-759F-695F-E3B7-B812E8EAA0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1" y="1684602"/>
            <a:ext cx="12192000" cy="404812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D9D9C2C-E661-F602-61D3-E0E3A56F4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106" y="584684"/>
            <a:ext cx="4748503" cy="648072"/>
          </a:xfrm>
        </p:spPr>
        <p:txBody>
          <a:bodyPr/>
          <a:lstStyle/>
          <a:p>
            <a:r>
              <a:rPr lang="en-US" dirty="0"/>
              <a:t>Data alignment</a:t>
            </a:r>
          </a:p>
        </p:txBody>
      </p:sp>
    </p:spTree>
    <p:custDataLst>
      <p:custData r:id="rId1"/>
      <p:custData r:id="rId2"/>
      <p:tags r:id="rId3"/>
    </p:custDataLst>
    <p:extLst>
      <p:ext uri="{BB962C8B-B14F-4D97-AF65-F5344CB8AC3E}">
        <p14:creationId xmlns:p14="http://schemas.microsoft.com/office/powerpoint/2010/main" val="281336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88F447-6B06-24AC-E5B6-A5A2C8543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ADAD5-F2D5-45F1-949B-9B7876EA6CA9}" type="datetime1">
              <a:rPr lang="en-GB" smtClean="0"/>
              <a:t>22/04/2026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D23B60-06BD-C1B0-78EC-860ABC587EAA}"/>
              </a:ext>
            </a:extLst>
          </p:cNvPr>
          <p:cNvSpPr txBox="1"/>
          <p:nvPr/>
        </p:nvSpPr>
        <p:spPr>
          <a:xfrm>
            <a:off x="4818636" y="5621328"/>
            <a:ext cx="7081836" cy="1201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2"/>
              </a:rPr>
              <a:t>https://cf.10xgenomics.com/samples/cell-exp/3.0.0/heart_10k_v3/heart_10k_v3_web_summary.html</a:t>
            </a:r>
            <a:endParaRPr lang="en-US" sz="1100" dirty="0"/>
          </a:p>
          <a:p>
            <a:endParaRPr lang="en-US" sz="1100" dirty="0"/>
          </a:p>
        </p:txBody>
      </p:sp>
      <p:pic>
        <p:nvPicPr>
          <p:cNvPr id="1026" name="Picture 2" descr="Cell Ranger vdj Web Summary | Official 10x Genomics Support">
            <a:extLst>
              <a:ext uri="{FF2B5EF4-FFF2-40B4-BE49-F238E27FC236}">
                <a16:creationId xmlns:a16="http://schemas.microsoft.com/office/drawing/2014/main" id="{7CD3230F-D828-11F2-D85F-30E575867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37" y="548680"/>
            <a:ext cx="8387658" cy="542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89D5441-B1D9-66B0-4A62-0E66A47A8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35" y="115589"/>
            <a:ext cx="2736304" cy="433091"/>
          </a:xfrm>
        </p:spPr>
        <p:txBody>
          <a:bodyPr/>
          <a:lstStyle/>
          <a:p>
            <a:r>
              <a:rPr lang="en-US" sz="3200" dirty="0"/>
              <a:t>cellranger</a:t>
            </a:r>
          </a:p>
        </p:txBody>
      </p:sp>
    </p:spTree>
    <p:extLst>
      <p:ext uri="{BB962C8B-B14F-4D97-AF65-F5344CB8AC3E}">
        <p14:creationId xmlns:p14="http://schemas.microsoft.com/office/powerpoint/2010/main" val="1116682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3000C-6C1A-AD7F-C062-900AFBAE2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913" y="764703"/>
            <a:ext cx="8730827" cy="693739"/>
          </a:xfrm>
        </p:spPr>
        <p:txBody>
          <a:bodyPr/>
          <a:lstStyle/>
          <a:p>
            <a:r>
              <a:rPr lang="en-US" dirty="0" err="1"/>
              <a:t>Cellbender</a:t>
            </a:r>
            <a:r>
              <a:rPr lang="en-US" dirty="0"/>
              <a:t> (data denoising)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22E3F3-3561-57A4-B96E-75A52951B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0F58E-76D3-4448-994E-2BBF7FAE2BB9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146D4D-0168-CC2D-C4C2-56F81C9F0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00" y="2026284"/>
            <a:ext cx="8705999" cy="26988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2EEF48-218D-3A66-8BB3-23FEB5856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4" y="1844824"/>
            <a:ext cx="291732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2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C82F5-869F-800C-66B7-071A6BE4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BAE-D9A5-4217-AF53-83020E2363B5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0280BD-2EEC-7F02-3942-C9663D5C5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15" y="5589959"/>
            <a:ext cx="6487430" cy="4191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DB8635-E2B5-2833-F963-C0DA4B9FB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64" y="2883063"/>
            <a:ext cx="4559590" cy="15121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D3F8FF8-8D5E-F25D-D900-8AD80C6C77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913" y="1784022"/>
            <a:ext cx="3258005" cy="8287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F557FE-1B63-6611-0DC6-FB4F88633A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764" y="4557400"/>
            <a:ext cx="7906853" cy="981212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AA76C45F-22FB-2DAB-667E-923798192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913" y="764703"/>
            <a:ext cx="8730827" cy="693739"/>
          </a:xfrm>
        </p:spPr>
        <p:txBody>
          <a:bodyPr/>
          <a:lstStyle/>
          <a:p>
            <a:r>
              <a:rPr lang="en-US" dirty="0" err="1"/>
              <a:t>Cellbender</a:t>
            </a:r>
            <a:r>
              <a:rPr lang="en-US" dirty="0"/>
              <a:t> (data denoising)</a:t>
            </a:r>
          </a:p>
        </p:txBody>
      </p:sp>
    </p:spTree>
    <p:extLst>
      <p:ext uri="{BB962C8B-B14F-4D97-AF65-F5344CB8AC3E}">
        <p14:creationId xmlns:p14="http://schemas.microsoft.com/office/powerpoint/2010/main" val="403304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64D0A-2E93-00F8-300C-82803C6E3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C7792A-7451-059E-530D-6666AA0DD8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5838" y="2897841"/>
            <a:ext cx="10220325" cy="830997"/>
          </a:xfrm>
        </p:spPr>
        <p:txBody>
          <a:bodyPr/>
          <a:lstStyle/>
          <a:p>
            <a:r>
              <a:rPr lang="en-GB" noProof="0" dirty="0" err="1"/>
              <a:t>seurat</a:t>
            </a:r>
            <a:endParaRPr lang="en-GB" noProof="0" dirty="0"/>
          </a:p>
        </p:txBody>
      </p:sp>
    </p:spTree>
    <p:custDataLst>
      <p:custData r:id="rId1"/>
      <p:custData r:id="rId2"/>
      <p:tags r:id="rId3"/>
    </p:custDataLst>
    <p:extLst>
      <p:ext uri="{BB962C8B-B14F-4D97-AF65-F5344CB8AC3E}">
        <p14:creationId xmlns:p14="http://schemas.microsoft.com/office/powerpoint/2010/main" val="1000123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6869B-FA94-FEEE-D655-4603AC1C6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0131-AF21-4B9D-BA40-AC75E95C4850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138DC3-4BDA-9904-4E17-4C636447C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5" y="1556792"/>
            <a:ext cx="11971485" cy="48245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49DA90-753A-324D-0057-EF641D86470C}"/>
              </a:ext>
            </a:extLst>
          </p:cNvPr>
          <p:cNvSpPr txBox="1"/>
          <p:nvPr/>
        </p:nvSpPr>
        <p:spPr>
          <a:xfrm>
            <a:off x="621804" y="476672"/>
            <a:ext cx="3600400" cy="467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3200" dirty="0">
                <a:latin typeface="+mn-lt"/>
              </a:rPr>
              <a:t>View(</a:t>
            </a:r>
            <a:r>
              <a:rPr lang="en-US" sz="3200" dirty="0" err="1">
                <a:latin typeface="+mn-lt"/>
              </a:rPr>
              <a:t>Seurat_obj</a:t>
            </a:r>
            <a:r>
              <a:rPr lang="en-US" sz="3200" dirty="0">
                <a:latin typeface="+mn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1958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08D5A-5035-01F3-D382-2FC995DA1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112" y="620688"/>
            <a:ext cx="4392488" cy="693739"/>
          </a:xfrm>
        </p:spPr>
        <p:txBody>
          <a:bodyPr/>
          <a:lstStyle/>
          <a:p>
            <a:r>
              <a:rPr lang="en-US" dirty="0"/>
              <a:t>Seurat object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52101-773C-6F8A-1194-525B42C0C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0DF9-4ACA-4619-912E-FFA8502EFDAC}" type="datetime1">
              <a:rPr lang="en-GB" smtClean="0"/>
              <a:t>22/04/2026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6EC72A-EDB3-B1B3-1D23-E9B26BFECE6C}"/>
              </a:ext>
            </a:extLst>
          </p:cNvPr>
          <p:cNvSpPr txBox="1"/>
          <p:nvPr/>
        </p:nvSpPr>
        <p:spPr>
          <a:xfrm>
            <a:off x="477788" y="2060848"/>
            <a:ext cx="122413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Assays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149BEE-C704-01DB-09C2-38421152C25D}"/>
              </a:ext>
            </a:extLst>
          </p:cNvPr>
          <p:cNvSpPr txBox="1"/>
          <p:nvPr/>
        </p:nvSpPr>
        <p:spPr>
          <a:xfrm>
            <a:off x="3790156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metadata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7FC2EA-E0BC-151A-7D3A-0C184C79A397}"/>
              </a:ext>
            </a:extLst>
          </p:cNvPr>
          <p:cNvSpPr txBox="1"/>
          <p:nvPr/>
        </p:nvSpPr>
        <p:spPr>
          <a:xfrm>
            <a:off x="7246540" y="2060847"/>
            <a:ext cx="1296144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graphs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C84FA9-4F2E-29D0-4F9E-950E10052895}"/>
              </a:ext>
            </a:extLst>
          </p:cNvPr>
          <p:cNvSpPr txBox="1"/>
          <p:nvPr/>
        </p:nvSpPr>
        <p:spPr>
          <a:xfrm>
            <a:off x="10054852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reductions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DA6323-5EAD-CE55-167B-90922D0E06C2}"/>
              </a:ext>
            </a:extLst>
          </p:cNvPr>
          <p:cNvSpPr txBox="1"/>
          <p:nvPr/>
        </p:nvSpPr>
        <p:spPr>
          <a:xfrm>
            <a:off x="45740" y="2924944"/>
            <a:ext cx="86409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RNA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CDEC8B-646F-BB0A-0C44-1B8B7C397CA9}"/>
              </a:ext>
            </a:extLst>
          </p:cNvPr>
          <p:cNvSpPr txBox="1"/>
          <p:nvPr/>
        </p:nvSpPr>
        <p:spPr>
          <a:xfrm>
            <a:off x="1093503" y="2924944"/>
            <a:ext cx="807765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SCT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6561DF-8CCC-4F3D-7773-56EADEDEF842}"/>
              </a:ext>
            </a:extLst>
          </p:cNvPr>
          <p:cNvSpPr txBox="1"/>
          <p:nvPr/>
        </p:nvSpPr>
        <p:spPr>
          <a:xfrm>
            <a:off x="2154101" y="2924942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Integrated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F89AFA-97D3-A460-5A15-928F64372491}"/>
              </a:ext>
            </a:extLst>
          </p:cNvPr>
          <p:cNvSpPr txBox="1"/>
          <p:nvPr/>
        </p:nvSpPr>
        <p:spPr>
          <a:xfrm>
            <a:off x="4126830" y="2924941"/>
            <a:ext cx="107173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ATAC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D6C774-0849-6F34-B6EB-0F4EB54B5AA6}"/>
              </a:ext>
            </a:extLst>
          </p:cNvPr>
          <p:cNvSpPr txBox="1"/>
          <p:nvPr/>
        </p:nvSpPr>
        <p:spPr>
          <a:xfrm>
            <a:off x="5315767" y="2924944"/>
            <a:ext cx="807765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ADT</a:t>
            </a:r>
          </a:p>
        </p:txBody>
      </p:sp>
    </p:spTree>
    <p:extLst>
      <p:ext uri="{BB962C8B-B14F-4D97-AF65-F5344CB8AC3E}">
        <p14:creationId xmlns:p14="http://schemas.microsoft.com/office/powerpoint/2010/main" val="291979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4E7A2-D3A4-2172-EE77-0D361653B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BF04F-2627-E843-A839-E013F133F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112" y="620688"/>
            <a:ext cx="4392488" cy="693739"/>
          </a:xfrm>
        </p:spPr>
        <p:txBody>
          <a:bodyPr/>
          <a:lstStyle/>
          <a:p>
            <a:r>
              <a:rPr lang="en-US" dirty="0"/>
              <a:t>Seurat object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86B1D-1901-D902-5C30-A627CFEB8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0DF9-4ACA-4619-912E-FFA8502EFDAC}" type="datetime1">
              <a:rPr lang="en-GB" smtClean="0"/>
              <a:t>22/04/2026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580660-008D-7D76-5004-9710657C7A24}"/>
              </a:ext>
            </a:extLst>
          </p:cNvPr>
          <p:cNvSpPr txBox="1"/>
          <p:nvPr/>
        </p:nvSpPr>
        <p:spPr>
          <a:xfrm>
            <a:off x="477788" y="2060848"/>
            <a:ext cx="122413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Assays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788C59-1820-E4FC-256E-9CB1FC6B0904}"/>
              </a:ext>
            </a:extLst>
          </p:cNvPr>
          <p:cNvSpPr txBox="1"/>
          <p:nvPr/>
        </p:nvSpPr>
        <p:spPr>
          <a:xfrm>
            <a:off x="3790156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metadata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FEA55E-AF80-8262-E312-2F3E830908A4}"/>
              </a:ext>
            </a:extLst>
          </p:cNvPr>
          <p:cNvSpPr txBox="1"/>
          <p:nvPr/>
        </p:nvSpPr>
        <p:spPr>
          <a:xfrm>
            <a:off x="7246540" y="2060847"/>
            <a:ext cx="1296144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graphs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52E704-FF5E-B2CD-7F36-8AECEA73B4E4}"/>
              </a:ext>
            </a:extLst>
          </p:cNvPr>
          <p:cNvSpPr txBox="1"/>
          <p:nvPr/>
        </p:nvSpPr>
        <p:spPr>
          <a:xfrm>
            <a:off x="10054852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reductions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7B9DAD-86C7-1F78-AA72-CFBF80352E1C}"/>
              </a:ext>
            </a:extLst>
          </p:cNvPr>
          <p:cNvSpPr txBox="1"/>
          <p:nvPr/>
        </p:nvSpPr>
        <p:spPr>
          <a:xfrm>
            <a:off x="45740" y="2924944"/>
            <a:ext cx="86409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RNA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B38CD0-4835-0251-7B7C-8E055EACB0AF}"/>
              </a:ext>
            </a:extLst>
          </p:cNvPr>
          <p:cNvSpPr txBox="1"/>
          <p:nvPr/>
        </p:nvSpPr>
        <p:spPr>
          <a:xfrm>
            <a:off x="62110" y="4183138"/>
            <a:ext cx="1224135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counts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55442B-AA67-5A7A-BBAA-39A5E39AC94B}"/>
              </a:ext>
            </a:extLst>
          </p:cNvPr>
          <p:cNvSpPr txBox="1"/>
          <p:nvPr/>
        </p:nvSpPr>
        <p:spPr>
          <a:xfrm>
            <a:off x="118979" y="4842562"/>
            <a:ext cx="852661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E4366F-B17A-ED37-34CB-934AF5BE9F25}"/>
              </a:ext>
            </a:extLst>
          </p:cNvPr>
          <p:cNvSpPr txBox="1"/>
          <p:nvPr/>
        </p:nvSpPr>
        <p:spPr>
          <a:xfrm>
            <a:off x="45741" y="5425370"/>
            <a:ext cx="1728192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scale.data</a:t>
            </a:r>
            <a:r>
              <a:rPr lang="en-US" sz="2800" dirty="0">
                <a:latin typeface="+mn-lt"/>
              </a:rPr>
              <a:t>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21D0165-4188-76B9-2308-707CC5A87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790" y="1911425"/>
            <a:ext cx="104775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34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4D0AC-7FFE-8B64-5A5F-C407E39ED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7C6F-DBBF-42D5-B2B4-03C2E48A70EE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C058E6-5CC6-DAC5-0077-E17B95AEC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10263" cy="65950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8E4EF3-BCDC-9A75-6F0F-20A960F2D5AF}"/>
              </a:ext>
            </a:extLst>
          </p:cNvPr>
          <p:cNvSpPr txBox="1"/>
          <p:nvPr/>
        </p:nvSpPr>
        <p:spPr>
          <a:xfrm>
            <a:off x="1197868" y="4653136"/>
            <a:ext cx="6984776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2597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8DBC01-3C60-E7FA-6D79-61D56506E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1329F-17EE-742A-E8E3-5A1B1CB0C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112" y="620688"/>
            <a:ext cx="4392488" cy="693739"/>
          </a:xfrm>
        </p:spPr>
        <p:txBody>
          <a:bodyPr/>
          <a:lstStyle/>
          <a:p>
            <a:pPr algn="ctr"/>
            <a:r>
              <a:rPr lang="en-US" dirty="0"/>
              <a:t>Seurat object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DD16B-83A7-DD60-5CD2-A2B885207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1CAD0DF9-4ACA-4619-912E-FFA8502EFDAC}" type="datetime1">
              <a:rPr lang="en-GB" smtClean="0"/>
              <a:pPr algn="ctr"/>
              <a:t>22/04/2026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57A0E5-1B6B-0687-8E60-A08F56B113FA}"/>
              </a:ext>
            </a:extLst>
          </p:cNvPr>
          <p:cNvSpPr txBox="1"/>
          <p:nvPr/>
        </p:nvSpPr>
        <p:spPr>
          <a:xfrm>
            <a:off x="477788" y="2060848"/>
            <a:ext cx="122413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Assays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A8E934-0468-160E-5944-6DF4B87D4E5A}"/>
              </a:ext>
            </a:extLst>
          </p:cNvPr>
          <p:cNvSpPr txBox="1"/>
          <p:nvPr/>
        </p:nvSpPr>
        <p:spPr>
          <a:xfrm>
            <a:off x="3790156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metadata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2CC2EB-A89B-C52C-ADA0-7B12D0323FC5}"/>
              </a:ext>
            </a:extLst>
          </p:cNvPr>
          <p:cNvSpPr txBox="1"/>
          <p:nvPr/>
        </p:nvSpPr>
        <p:spPr>
          <a:xfrm>
            <a:off x="7246540" y="2060847"/>
            <a:ext cx="1296144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graphs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D78413-FD5B-F89E-318C-F988B056219E}"/>
              </a:ext>
            </a:extLst>
          </p:cNvPr>
          <p:cNvSpPr txBox="1"/>
          <p:nvPr/>
        </p:nvSpPr>
        <p:spPr>
          <a:xfrm>
            <a:off x="10054852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reductions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16DF9B-CA3B-D0AE-C295-FBD958B0DB6C}"/>
              </a:ext>
            </a:extLst>
          </p:cNvPr>
          <p:cNvSpPr txBox="1"/>
          <p:nvPr/>
        </p:nvSpPr>
        <p:spPr>
          <a:xfrm>
            <a:off x="976613" y="3773795"/>
            <a:ext cx="1224135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counts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7DAA22-5F4E-D166-3974-36F6DD70C490}"/>
              </a:ext>
            </a:extLst>
          </p:cNvPr>
          <p:cNvSpPr txBox="1"/>
          <p:nvPr/>
        </p:nvSpPr>
        <p:spPr>
          <a:xfrm>
            <a:off x="978895" y="4437081"/>
            <a:ext cx="852661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E8BDC7-4E09-FF69-3B6E-13B650B1334C}"/>
              </a:ext>
            </a:extLst>
          </p:cNvPr>
          <p:cNvSpPr txBox="1"/>
          <p:nvPr/>
        </p:nvSpPr>
        <p:spPr>
          <a:xfrm>
            <a:off x="976613" y="5016027"/>
            <a:ext cx="1733423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scale.data</a:t>
            </a:r>
            <a:endParaRPr lang="en-US" sz="2800" dirty="0"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02E2F3-DC16-A76D-DE36-175B123A9387}"/>
              </a:ext>
            </a:extLst>
          </p:cNvPr>
          <p:cNvSpPr txBox="1"/>
          <p:nvPr/>
        </p:nvSpPr>
        <p:spPr>
          <a:xfrm>
            <a:off x="1093503" y="2924944"/>
            <a:ext cx="807765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SCT</a:t>
            </a:r>
          </a:p>
        </p:txBody>
      </p:sp>
    </p:spTree>
    <p:extLst>
      <p:ext uri="{BB962C8B-B14F-4D97-AF65-F5344CB8AC3E}">
        <p14:creationId xmlns:p14="http://schemas.microsoft.com/office/powerpoint/2010/main" val="318770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18F4D6-6FA1-4FBE-06BB-391039919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0E58A-ED21-8517-BDB3-32F18481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112" y="620688"/>
            <a:ext cx="4392488" cy="693739"/>
          </a:xfrm>
        </p:spPr>
        <p:txBody>
          <a:bodyPr/>
          <a:lstStyle/>
          <a:p>
            <a:pPr algn="ctr"/>
            <a:r>
              <a:rPr lang="en-US" dirty="0"/>
              <a:t>Seurat object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85EED-ECE7-BBEE-7A0F-B9B593C60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1CAD0DF9-4ACA-4619-912E-FFA8502EFDAC}" type="datetime1">
              <a:rPr lang="en-GB" smtClean="0"/>
              <a:pPr algn="ctr"/>
              <a:t>22/04/2026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ECCFE1-5E72-ACB0-A730-E62E6332FCC1}"/>
              </a:ext>
            </a:extLst>
          </p:cNvPr>
          <p:cNvSpPr txBox="1"/>
          <p:nvPr/>
        </p:nvSpPr>
        <p:spPr>
          <a:xfrm>
            <a:off x="477788" y="2060848"/>
            <a:ext cx="122413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Assays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89F01-769C-3F33-70DF-8CBA59B9803B}"/>
              </a:ext>
            </a:extLst>
          </p:cNvPr>
          <p:cNvSpPr txBox="1"/>
          <p:nvPr/>
        </p:nvSpPr>
        <p:spPr>
          <a:xfrm>
            <a:off x="3790156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metadata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B90C40-DB85-8174-EBDA-F176B773D811}"/>
              </a:ext>
            </a:extLst>
          </p:cNvPr>
          <p:cNvSpPr txBox="1"/>
          <p:nvPr/>
        </p:nvSpPr>
        <p:spPr>
          <a:xfrm>
            <a:off x="7246540" y="2060847"/>
            <a:ext cx="1296144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graphs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F58860-8F22-27CC-4A26-5816E4C17434}"/>
              </a:ext>
            </a:extLst>
          </p:cNvPr>
          <p:cNvSpPr txBox="1"/>
          <p:nvPr/>
        </p:nvSpPr>
        <p:spPr>
          <a:xfrm>
            <a:off x="10054852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800" dirty="0">
                <a:latin typeface="+mn-lt"/>
              </a:rPr>
              <a:t> reductions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BEB521-E57C-934B-71D7-4D4DEB815817}"/>
              </a:ext>
            </a:extLst>
          </p:cNvPr>
          <p:cNvSpPr txBox="1"/>
          <p:nvPr/>
        </p:nvSpPr>
        <p:spPr>
          <a:xfrm>
            <a:off x="4168266" y="2924944"/>
            <a:ext cx="1368152" cy="701731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orig.ident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nCount_RNA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>
                <a:latin typeface="+mn-lt"/>
              </a:rPr>
              <a:t> </a:t>
            </a:r>
            <a:r>
              <a:rPr lang="en-US" sz="1600" dirty="0" err="1">
                <a:latin typeface="+mn-lt"/>
              </a:rPr>
              <a:t>nFeature_RNA</a:t>
            </a:r>
            <a:endParaRPr lang="en-US" sz="1600" dirty="0"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304652-D93D-3479-B16A-31690A89E46B}"/>
              </a:ext>
            </a:extLst>
          </p:cNvPr>
          <p:cNvSpPr txBox="1"/>
          <p:nvPr/>
        </p:nvSpPr>
        <p:spPr>
          <a:xfrm>
            <a:off x="4168266" y="4033496"/>
            <a:ext cx="1368152" cy="935641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latin typeface="+mn-lt"/>
              </a:rPr>
              <a:t> Condition</a:t>
            </a:r>
          </a:p>
          <a:p>
            <a:pPr algn="ctr">
              <a:lnSpc>
                <a:spcPct val="95000"/>
              </a:lnSpc>
            </a:pPr>
            <a:r>
              <a:rPr lang="en-US" sz="1600" dirty="0">
                <a:latin typeface="+mn-lt"/>
              </a:rPr>
              <a:t> Doublet score</a:t>
            </a:r>
          </a:p>
          <a:p>
            <a:pPr algn="ctr">
              <a:lnSpc>
                <a:spcPct val="95000"/>
              </a:lnSpc>
            </a:pPr>
            <a:r>
              <a:rPr lang="en-US" sz="1600" dirty="0">
                <a:latin typeface="+mn-lt"/>
              </a:rPr>
              <a:t> Gender</a:t>
            </a:r>
          </a:p>
          <a:p>
            <a:pPr algn="ctr">
              <a:lnSpc>
                <a:spcPct val="95000"/>
              </a:lnSpc>
            </a:pPr>
            <a:r>
              <a:rPr lang="en-US" sz="1600" dirty="0">
                <a:latin typeface="+mn-lt"/>
              </a:rPr>
              <a:t> Age</a:t>
            </a:r>
          </a:p>
        </p:txBody>
      </p:sp>
    </p:spTree>
    <p:extLst>
      <p:ext uri="{BB962C8B-B14F-4D97-AF65-F5344CB8AC3E}">
        <p14:creationId xmlns:p14="http://schemas.microsoft.com/office/powerpoint/2010/main" val="2362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3B19A-7E90-20AB-3858-649B04CDD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39C13-AFCD-034A-7D21-430B0235A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112" y="620688"/>
            <a:ext cx="4392488" cy="693739"/>
          </a:xfrm>
        </p:spPr>
        <p:txBody>
          <a:bodyPr/>
          <a:lstStyle/>
          <a:p>
            <a:r>
              <a:rPr lang="en-US" dirty="0"/>
              <a:t>Seurat object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A2C531-5DF8-9CD5-8AB3-5A324777C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0DF9-4ACA-4619-912E-FFA8502EFDAC}" type="datetime1">
              <a:rPr lang="en-GB" smtClean="0"/>
              <a:t>22/04/2026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F62945-EE37-EDCC-788E-F658B32B762B}"/>
              </a:ext>
            </a:extLst>
          </p:cNvPr>
          <p:cNvSpPr txBox="1"/>
          <p:nvPr/>
        </p:nvSpPr>
        <p:spPr>
          <a:xfrm>
            <a:off x="477788" y="2060848"/>
            <a:ext cx="122413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Assays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40F66F-FEA2-67AA-72C2-10391C529C5B}"/>
              </a:ext>
            </a:extLst>
          </p:cNvPr>
          <p:cNvSpPr txBox="1"/>
          <p:nvPr/>
        </p:nvSpPr>
        <p:spPr>
          <a:xfrm>
            <a:off x="3790156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metadata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9538F6-7343-2859-CDBC-B79217AFBAB9}"/>
              </a:ext>
            </a:extLst>
          </p:cNvPr>
          <p:cNvSpPr txBox="1"/>
          <p:nvPr/>
        </p:nvSpPr>
        <p:spPr>
          <a:xfrm>
            <a:off x="7246540" y="2060847"/>
            <a:ext cx="1296144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graphs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C9E6BF-7B44-0306-82AC-E6EF39B21555}"/>
              </a:ext>
            </a:extLst>
          </p:cNvPr>
          <p:cNvSpPr txBox="1"/>
          <p:nvPr/>
        </p:nvSpPr>
        <p:spPr>
          <a:xfrm>
            <a:off x="10054852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reductions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24401F-B7DB-254D-8A42-E065C42BB4EC}"/>
              </a:ext>
            </a:extLst>
          </p:cNvPr>
          <p:cNvSpPr txBox="1"/>
          <p:nvPr/>
        </p:nvSpPr>
        <p:spPr>
          <a:xfrm>
            <a:off x="7174532" y="2865744"/>
            <a:ext cx="1008112" cy="1169551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RNA_nn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RNA_snn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SCT_nn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SCT_snn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wsnn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198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A08F0-3E57-C625-D40F-4133FFA7F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CE9FD-8DAC-E005-F44C-3512757E0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112" y="620688"/>
            <a:ext cx="4392488" cy="693739"/>
          </a:xfrm>
        </p:spPr>
        <p:txBody>
          <a:bodyPr/>
          <a:lstStyle/>
          <a:p>
            <a:r>
              <a:rPr lang="en-US" dirty="0"/>
              <a:t>Seurat object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B8302-C72C-CFA2-E80D-6D7CAF125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0DF9-4ACA-4619-912E-FFA8502EFDAC}" type="datetime1">
              <a:rPr lang="en-GB" smtClean="0"/>
              <a:t>22/04/2026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1BDE6A-44CD-729B-EA2A-605BEBEDE2DA}"/>
              </a:ext>
            </a:extLst>
          </p:cNvPr>
          <p:cNvSpPr txBox="1"/>
          <p:nvPr/>
        </p:nvSpPr>
        <p:spPr>
          <a:xfrm>
            <a:off x="477788" y="2060848"/>
            <a:ext cx="1224136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Assays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02D2F6-74DD-4482-0AE4-8513C27144F8}"/>
              </a:ext>
            </a:extLst>
          </p:cNvPr>
          <p:cNvSpPr txBox="1"/>
          <p:nvPr/>
        </p:nvSpPr>
        <p:spPr>
          <a:xfrm>
            <a:off x="3790156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metadata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0304BF-C7C5-48CA-D3DC-2B904F90BAA5}"/>
              </a:ext>
            </a:extLst>
          </p:cNvPr>
          <p:cNvSpPr txBox="1"/>
          <p:nvPr/>
        </p:nvSpPr>
        <p:spPr>
          <a:xfrm>
            <a:off x="7246540" y="2060847"/>
            <a:ext cx="1296144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graphs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FEC96A-EE81-B69C-2CAB-292B43A5997F}"/>
              </a:ext>
            </a:extLst>
          </p:cNvPr>
          <p:cNvSpPr txBox="1"/>
          <p:nvPr/>
        </p:nvSpPr>
        <p:spPr>
          <a:xfrm>
            <a:off x="10054852" y="2064296"/>
            <a:ext cx="1800200" cy="409343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>
                <a:latin typeface="+mn-lt"/>
              </a:rPr>
              <a:t> reductions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5A5190-D539-CA2F-EE1A-99C5C5F23CD3}"/>
              </a:ext>
            </a:extLst>
          </p:cNvPr>
          <p:cNvSpPr txBox="1"/>
          <p:nvPr/>
        </p:nvSpPr>
        <p:spPr>
          <a:xfrm>
            <a:off x="10486900" y="2844224"/>
            <a:ext cx="1008112" cy="1169551"/>
          </a:xfrm>
          <a:prstGeom prst="rect">
            <a:avLst/>
          </a:prstGeom>
          <a:noFill/>
          <a:ln>
            <a:solidFill>
              <a:srgbClr val="002546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pca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tsne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umap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umap_rna</a:t>
            </a:r>
            <a:endParaRPr lang="en-US" sz="1600" dirty="0">
              <a:latin typeface="+mn-lt"/>
            </a:endParaRPr>
          </a:p>
          <a:p>
            <a:pPr algn="ctr">
              <a:lnSpc>
                <a:spcPct val="95000"/>
              </a:lnSpc>
            </a:pPr>
            <a:r>
              <a:rPr lang="en-US" sz="1600" dirty="0" err="1">
                <a:latin typeface="+mn-lt"/>
              </a:rPr>
              <a:t>svd_main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25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B6325-492F-48D1-B88E-3CC1D22B6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AF69B-E029-4E70-7671-4A6E4D078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0131-AF21-4B9D-BA40-AC75E95C4850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776D81-FD53-D045-F1D5-67D13189A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5" y="1556792"/>
            <a:ext cx="11971485" cy="48245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6A8B62-E004-3074-16EA-78B46DD24637}"/>
              </a:ext>
            </a:extLst>
          </p:cNvPr>
          <p:cNvSpPr txBox="1"/>
          <p:nvPr/>
        </p:nvSpPr>
        <p:spPr>
          <a:xfrm>
            <a:off x="621804" y="476672"/>
            <a:ext cx="3600400" cy="467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3200" dirty="0">
                <a:latin typeface="+mn-lt"/>
              </a:rPr>
              <a:t>View(</a:t>
            </a:r>
            <a:r>
              <a:rPr lang="en-US" sz="3200" dirty="0" err="1">
                <a:latin typeface="+mn-lt"/>
              </a:rPr>
              <a:t>Seurat_obj</a:t>
            </a:r>
            <a:r>
              <a:rPr lang="en-US" sz="3200" dirty="0">
                <a:latin typeface="+mn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1687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C4CA1-B4D2-3635-C1D1-4C61CECC6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F2BF3-D4D0-4FFD-A4B5-7A4F6E9BD6A5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3076" name="Picture 4" descr="Seurat Object Diagram">
            <a:extLst>
              <a:ext uri="{FF2B5EF4-FFF2-40B4-BE49-F238E27FC236}">
                <a16:creationId xmlns:a16="http://schemas.microsoft.com/office/drawing/2014/main" id="{CD1956CC-621C-D68A-E21E-2A119552C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1"/>
            <a:ext cx="2808312" cy="344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Seurat Object Normalize">
            <a:extLst>
              <a:ext uri="{FF2B5EF4-FFF2-40B4-BE49-F238E27FC236}">
                <a16:creationId xmlns:a16="http://schemas.microsoft.com/office/drawing/2014/main" id="{FFB89B52-8A50-0169-3284-B63D73619C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59" t="15236"/>
          <a:stretch>
            <a:fillRect/>
          </a:stretch>
        </p:blipFill>
        <p:spPr bwMode="auto">
          <a:xfrm>
            <a:off x="2688294" y="112598"/>
            <a:ext cx="3056758" cy="317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Seurat FindVariableFeatures">
            <a:extLst>
              <a:ext uri="{FF2B5EF4-FFF2-40B4-BE49-F238E27FC236}">
                <a16:creationId xmlns:a16="http://schemas.microsoft.com/office/drawing/2014/main" id="{8CEE04AB-71ED-5556-EA48-6E15BCC5EC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00" t="23686"/>
          <a:stretch>
            <a:fillRect/>
          </a:stretch>
        </p:blipFill>
        <p:spPr bwMode="auto">
          <a:xfrm>
            <a:off x="5618223" y="128025"/>
            <a:ext cx="3010490" cy="31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Seurat FindVariableFeatures">
            <a:extLst>
              <a:ext uri="{FF2B5EF4-FFF2-40B4-BE49-F238E27FC236}">
                <a16:creationId xmlns:a16="http://schemas.microsoft.com/office/drawing/2014/main" id="{BB58AA0F-C1C2-EA61-D3F6-B58A1F9434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9" t="23447"/>
          <a:stretch>
            <a:fillRect/>
          </a:stretch>
        </p:blipFill>
        <p:spPr bwMode="auto">
          <a:xfrm>
            <a:off x="8554963" y="177316"/>
            <a:ext cx="3714353" cy="304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Seurat FindVariableFeatures">
            <a:extLst>
              <a:ext uri="{FF2B5EF4-FFF2-40B4-BE49-F238E27FC236}">
                <a16:creationId xmlns:a16="http://schemas.microsoft.com/office/drawing/2014/main" id="{4601FC09-083B-FA15-EC79-69F231CD98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20089"/>
          <a:stretch>
            <a:fillRect/>
          </a:stretch>
        </p:blipFill>
        <p:spPr bwMode="auto">
          <a:xfrm>
            <a:off x="1404156" y="3200916"/>
            <a:ext cx="3600400" cy="357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39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D6061-7A5B-8EC5-5E6A-043A345BA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A86CA-F78D-DC3F-27A9-45A137ED3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CD2E6-47C7-066A-F868-9268C412D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FB80-564A-4F96-A446-0B8650AB4A98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A2C906D-83D5-30F8-D7D1-F15A21CC0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265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8BFF8-AE63-AE35-E663-FDDE183DF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C165-65FD-4875-B328-AE48872937FA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92D369D-5F86-7C64-D3A2-C306228F35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2" t="20952" r="17507" b="37386"/>
          <a:stretch>
            <a:fillRect/>
          </a:stretch>
        </p:blipFill>
        <p:spPr bwMode="auto">
          <a:xfrm>
            <a:off x="31844" y="188640"/>
            <a:ext cx="5112568" cy="195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AE4ED431-60FE-A305-BD86-F4E7BBCC02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1" t="31108" r="14554" b="36335"/>
          <a:stretch>
            <a:fillRect/>
          </a:stretch>
        </p:blipFill>
        <p:spPr bwMode="auto">
          <a:xfrm>
            <a:off x="111203" y="4596016"/>
            <a:ext cx="88569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3CCE23F3-135B-3D2B-28BA-0CA336D96C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2" r="5692" b="22682"/>
          <a:stretch>
            <a:fillRect/>
          </a:stretch>
        </p:blipFill>
        <p:spPr bwMode="auto">
          <a:xfrm>
            <a:off x="5734372" y="1700808"/>
            <a:ext cx="5374333" cy="263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B6172C6F-BB98-5558-9CAC-2EEB4DC3DD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" r="5815"/>
          <a:stretch>
            <a:fillRect/>
          </a:stretch>
        </p:blipFill>
        <p:spPr bwMode="auto">
          <a:xfrm>
            <a:off x="333772" y="2144105"/>
            <a:ext cx="3921714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3433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709BC-C393-7B32-029C-F341D36B7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0C2366-D47F-BE9B-D234-F4C60C157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F2BF3-D4D0-4FFD-A4B5-7A4F6E9BD6A5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EB456C-7E13-19E3-4F8A-4B4915A83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060" y="0"/>
            <a:ext cx="5954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0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0">
            <a:extLst>
              <a:ext uri="{FF2B5EF4-FFF2-40B4-BE49-F238E27FC236}">
                <a16:creationId xmlns:a16="http://schemas.microsoft.com/office/drawing/2014/main" id="{1E193B0C-880B-7DA0-1E6C-468627646FAB}"/>
              </a:ext>
            </a:extLst>
          </p:cNvPr>
          <p:cNvSpPr txBox="1">
            <a:spLocks/>
          </p:cNvSpPr>
          <p:nvPr/>
        </p:nvSpPr>
        <p:spPr>
          <a:xfrm>
            <a:off x="4828690" y="437341"/>
            <a:ext cx="1774919" cy="4434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Removing Low-quality cells</a:t>
            </a:r>
          </a:p>
        </p:txBody>
      </p:sp>
      <p:sp>
        <p:nvSpPr>
          <p:cNvPr id="4" name="object 20">
            <a:extLst>
              <a:ext uri="{FF2B5EF4-FFF2-40B4-BE49-F238E27FC236}">
                <a16:creationId xmlns:a16="http://schemas.microsoft.com/office/drawing/2014/main" id="{0D54E667-F9EA-1250-15B5-676AF00F51D1}"/>
              </a:ext>
            </a:extLst>
          </p:cNvPr>
          <p:cNvSpPr txBox="1">
            <a:spLocks/>
          </p:cNvSpPr>
          <p:nvPr/>
        </p:nvSpPr>
        <p:spPr>
          <a:xfrm>
            <a:off x="3611319" y="1127063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A- Doublets Removal</a:t>
            </a:r>
          </a:p>
        </p:txBody>
      </p:sp>
      <p:sp>
        <p:nvSpPr>
          <p:cNvPr id="5" name="object 20">
            <a:extLst>
              <a:ext uri="{FF2B5EF4-FFF2-40B4-BE49-F238E27FC236}">
                <a16:creationId xmlns:a16="http://schemas.microsoft.com/office/drawing/2014/main" id="{7846CA32-99AE-387E-E340-289DA2C5B3ED}"/>
              </a:ext>
            </a:extLst>
          </p:cNvPr>
          <p:cNvSpPr txBox="1">
            <a:spLocks/>
          </p:cNvSpPr>
          <p:nvPr/>
        </p:nvSpPr>
        <p:spPr>
          <a:xfrm>
            <a:off x="5648310" y="1142662"/>
            <a:ext cx="2232480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B- UMIs-Genes-Mt% Filtering</a:t>
            </a:r>
          </a:p>
        </p:txBody>
      </p:sp>
      <p:sp>
        <p:nvSpPr>
          <p:cNvPr id="6" name="object 20">
            <a:extLst>
              <a:ext uri="{FF2B5EF4-FFF2-40B4-BE49-F238E27FC236}">
                <a16:creationId xmlns:a16="http://schemas.microsoft.com/office/drawing/2014/main" id="{D6807DE9-3E94-4274-0835-450165E94139}"/>
              </a:ext>
            </a:extLst>
          </p:cNvPr>
          <p:cNvSpPr txBox="1">
            <a:spLocks/>
          </p:cNvSpPr>
          <p:nvPr/>
        </p:nvSpPr>
        <p:spPr>
          <a:xfrm>
            <a:off x="4776958" y="1666101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Normalization</a:t>
            </a:r>
          </a:p>
        </p:txBody>
      </p:sp>
      <p:sp>
        <p:nvSpPr>
          <p:cNvPr id="7" name="object 20">
            <a:extLst>
              <a:ext uri="{FF2B5EF4-FFF2-40B4-BE49-F238E27FC236}">
                <a16:creationId xmlns:a16="http://schemas.microsoft.com/office/drawing/2014/main" id="{7B1E034F-CD83-827C-245B-9C4543A68FAC}"/>
              </a:ext>
            </a:extLst>
          </p:cNvPr>
          <p:cNvSpPr txBox="1">
            <a:spLocks/>
          </p:cNvSpPr>
          <p:nvPr/>
        </p:nvSpPr>
        <p:spPr>
          <a:xfrm>
            <a:off x="4776955" y="2146646"/>
            <a:ext cx="1927286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Dimensionality Reduction</a:t>
            </a:r>
          </a:p>
        </p:txBody>
      </p:sp>
      <p:sp>
        <p:nvSpPr>
          <p:cNvPr id="8" name="object 20">
            <a:extLst>
              <a:ext uri="{FF2B5EF4-FFF2-40B4-BE49-F238E27FC236}">
                <a16:creationId xmlns:a16="http://schemas.microsoft.com/office/drawing/2014/main" id="{0FCD7BFA-35CB-C25B-B475-8AD00F7DD984}"/>
              </a:ext>
            </a:extLst>
          </p:cNvPr>
          <p:cNvSpPr txBox="1">
            <a:spLocks/>
          </p:cNvSpPr>
          <p:nvPr/>
        </p:nvSpPr>
        <p:spPr>
          <a:xfrm>
            <a:off x="4760853" y="2686210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Clustering</a:t>
            </a:r>
          </a:p>
        </p:txBody>
      </p:sp>
      <p:sp>
        <p:nvSpPr>
          <p:cNvPr id="9" name="object 20">
            <a:extLst>
              <a:ext uri="{FF2B5EF4-FFF2-40B4-BE49-F238E27FC236}">
                <a16:creationId xmlns:a16="http://schemas.microsoft.com/office/drawing/2014/main" id="{44063F7C-E838-11D4-7071-3772D01AD9EC}"/>
              </a:ext>
            </a:extLst>
          </p:cNvPr>
          <p:cNvSpPr txBox="1">
            <a:spLocks/>
          </p:cNvSpPr>
          <p:nvPr/>
        </p:nvSpPr>
        <p:spPr>
          <a:xfrm>
            <a:off x="4776958" y="3254032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Batch Effect?</a:t>
            </a: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2FA4CFCC-57C2-9EFF-4CEF-3B691B7F311D}"/>
              </a:ext>
            </a:extLst>
          </p:cNvPr>
          <p:cNvSpPr txBox="1">
            <a:spLocks/>
          </p:cNvSpPr>
          <p:nvPr/>
        </p:nvSpPr>
        <p:spPr>
          <a:xfrm>
            <a:off x="3611322" y="3821855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Yes</a:t>
            </a:r>
          </a:p>
        </p:txBody>
      </p:sp>
      <p:sp>
        <p:nvSpPr>
          <p:cNvPr id="11" name="object 20">
            <a:extLst>
              <a:ext uri="{FF2B5EF4-FFF2-40B4-BE49-F238E27FC236}">
                <a16:creationId xmlns:a16="http://schemas.microsoft.com/office/drawing/2014/main" id="{D16BF944-5480-BEC3-AC97-40493280519B}"/>
              </a:ext>
            </a:extLst>
          </p:cNvPr>
          <p:cNvSpPr txBox="1">
            <a:spLocks/>
          </p:cNvSpPr>
          <p:nvPr/>
        </p:nvSpPr>
        <p:spPr>
          <a:xfrm>
            <a:off x="5943794" y="3848069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No</a:t>
            </a:r>
          </a:p>
        </p:txBody>
      </p:sp>
      <p:sp>
        <p:nvSpPr>
          <p:cNvPr id="12" name="object 20">
            <a:extLst>
              <a:ext uri="{FF2B5EF4-FFF2-40B4-BE49-F238E27FC236}">
                <a16:creationId xmlns:a16="http://schemas.microsoft.com/office/drawing/2014/main" id="{F080DAFF-CF3C-3055-BDA8-D84F08AA8B40}"/>
              </a:ext>
            </a:extLst>
          </p:cNvPr>
          <p:cNvSpPr txBox="1">
            <a:spLocks/>
          </p:cNvSpPr>
          <p:nvPr/>
        </p:nvSpPr>
        <p:spPr>
          <a:xfrm>
            <a:off x="3611322" y="4299094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Harmony after PCA</a:t>
            </a:r>
          </a:p>
        </p:txBody>
      </p:sp>
      <p:sp>
        <p:nvSpPr>
          <p:cNvPr id="13" name="object 20">
            <a:extLst>
              <a:ext uri="{FF2B5EF4-FFF2-40B4-BE49-F238E27FC236}">
                <a16:creationId xmlns:a16="http://schemas.microsoft.com/office/drawing/2014/main" id="{65094A62-3022-295B-E6B4-E77DA92FC254}"/>
              </a:ext>
            </a:extLst>
          </p:cNvPr>
          <p:cNvSpPr txBox="1">
            <a:spLocks/>
          </p:cNvSpPr>
          <p:nvPr/>
        </p:nvSpPr>
        <p:spPr>
          <a:xfrm>
            <a:off x="3611320" y="5338102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Cell annotation</a:t>
            </a:r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438B3CD2-0DC3-E2A5-83EC-A53BE2059137}"/>
              </a:ext>
            </a:extLst>
          </p:cNvPr>
          <p:cNvSpPr txBox="1">
            <a:spLocks/>
          </p:cNvSpPr>
          <p:nvPr/>
        </p:nvSpPr>
        <p:spPr>
          <a:xfrm>
            <a:off x="3611320" y="5935853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Data Analysis</a:t>
            </a:r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7549544F-AD7B-8417-1024-CACE21932F0B}"/>
              </a:ext>
            </a:extLst>
          </p:cNvPr>
          <p:cNvSpPr txBox="1">
            <a:spLocks/>
          </p:cNvSpPr>
          <p:nvPr/>
        </p:nvSpPr>
        <p:spPr>
          <a:xfrm>
            <a:off x="5904993" y="5359377"/>
            <a:ext cx="2677347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Differential Expression Analysis</a:t>
            </a:r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8DB15F3B-734D-0972-3E6D-675E5B4D3E66}"/>
              </a:ext>
            </a:extLst>
          </p:cNvPr>
          <p:cNvSpPr txBox="1">
            <a:spLocks/>
          </p:cNvSpPr>
          <p:nvPr/>
        </p:nvSpPr>
        <p:spPr>
          <a:xfrm>
            <a:off x="3611321" y="4814785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 err="1">
                <a:solidFill>
                  <a:srgbClr val="FF0000"/>
                </a:solidFill>
                <a:latin typeface="Calibri Light" panose="020F0302020204030204"/>
              </a:rPr>
              <a:t>Reclustering</a:t>
            </a:r>
            <a:endParaRPr lang="en-US" sz="1400" spc="-5" dirty="0">
              <a:solidFill>
                <a:srgbClr val="FF0000"/>
              </a:solidFill>
              <a:latin typeface="Calibri Light" panose="020F0302020204030204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F36F913-2C6B-8611-E108-B0145A509E6B}"/>
              </a:ext>
            </a:extLst>
          </p:cNvPr>
          <p:cNvCxnSpPr/>
          <p:nvPr/>
        </p:nvCxnSpPr>
        <p:spPr>
          <a:xfrm flipH="1">
            <a:off x="5465516" y="4153831"/>
            <a:ext cx="1070254" cy="118427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DDFF544-EE37-0DD3-EDBA-EDA9FEBF527B}"/>
              </a:ext>
            </a:extLst>
          </p:cNvPr>
          <p:cNvCxnSpPr>
            <a:cxnSpLocks/>
          </p:cNvCxnSpPr>
          <p:nvPr/>
        </p:nvCxnSpPr>
        <p:spPr>
          <a:xfrm flipH="1">
            <a:off x="4776956" y="3526687"/>
            <a:ext cx="266085" cy="23707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53CBF43-3FF4-9C4E-050C-DB144B68A1F2}"/>
              </a:ext>
            </a:extLst>
          </p:cNvPr>
          <p:cNvCxnSpPr>
            <a:cxnSpLocks/>
          </p:cNvCxnSpPr>
          <p:nvPr/>
        </p:nvCxnSpPr>
        <p:spPr>
          <a:xfrm>
            <a:off x="6256996" y="3520424"/>
            <a:ext cx="191419" cy="30143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object 20">
            <a:extLst>
              <a:ext uri="{FF2B5EF4-FFF2-40B4-BE49-F238E27FC236}">
                <a16:creationId xmlns:a16="http://schemas.microsoft.com/office/drawing/2014/main" id="{7F0C1EB3-5CB7-5175-23DC-984F929B9FD6}"/>
              </a:ext>
            </a:extLst>
          </p:cNvPr>
          <p:cNvSpPr txBox="1">
            <a:spLocks/>
          </p:cNvSpPr>
          <p:nvPr/>
        </p:nvSpPr>
        <p:spPr>
          <a:xfrm>
            <a:off x="5904994" y="5752399"/>
            <a:ext cx="222900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Transcription Factor Analysis</a:t>
            </a:r>
          </a:p>
        </p:txBody>
      </p:sp>
      <p:sp>
        <p:nvSpPr>
          <p:cNvPr id="26" name="object 20">
            <a:extLst>
              <a:ext uri="{FF2B5EF4-FFF2-40B4-BE49-F238E27FC236}">
                <a16:creationId xmlns:a16="http://schemas.microsoft.com/office/drawing/2014/main" id="{11682354-A2F9-60E3-CFC6-B9F1B9D869A9}"/>
              </a:ext>
            </a:extLst>
          </p:cNvPr>
          <p:cNvSpPr txBox="1">
            <a:spLocks/>
          </p:cNvSpPr>
          <p:nvPr/>
        </p:nvSpPr>
        <p:spPr>
          <a:xfrm>
            <a:off x="5904993" y="6133050"/>
            <a:ext cx="1470281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Trajectory Analysis</a:t>
            </a:r>
          </a:p>
        </p:txBody>
      </p:sp>
      <p:sp>
        <p:nvSpPr>
          <p:cNvPr id="27" name="object 20">
            <a:extLst>
              <a:ext uri="{FF2B5EF4-FFF2-40B4-BE49-F238E27FC236}">
                <a16:creationId xmlns:a16="http://schemas.microsoft.com/office/drawing/2014/main" id="{66EDB06C-5B51-26A8-82C4-940408375550}"/>
              </a:ext>
            </a:extLst>
          </p:cNvPr>
          <p:cNvSpPr txBox="1">
            <a:spLocks/>
          </p:cNvSpPr>
          <p:nvPr/>
        </p:nvSpPr>
        <p:spPr>
          <a:xfrm>
            <a:off x="9101097" y="5359661"/>
            <a:ext cx="1774919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Gene Ontology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8BD42BA-5C6D-0B46-92AD-7425504740F9}"/>
              </a:ext>
            </a:extLst>
          </p:cNvPr>
          <p:cNvCxnSpPr>
            <a:cxnSpLocks/>
          </p:cNvCxnSpPr>
          <p:nvPr/>
        </p:nvCxnSpPr>
        <p:spPr>
          <a:xfrm>
            <a:off x="5656002" y="1894589"/>
            <a:ext cx="8412" cy="2428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DFA060C-8191-AB9D-9D3F-97C1CE27ECAE}"/>
              </a:ext>
            </a:extLst>
          </p:cNvPr>
          <p:cNvCxnSpPr>
            <a:cxnSpLocks/>
          </p:cNvCxnSpPr>
          <p:nvPr/>
        </p:nvCxnSpPr>
        <p:spPr>
          <a:xfrm>
            <a:off x="5651796" y="2439461"/>
            <a:ext cx="8412" cy="2428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EF3E31C-253A-A5B4-FB4B-DC4F1A0A8857}"/>
              </a:ext>
            </a:extLst>
          </p:cNvPr>
          <p:cNvCxnSpPr>
            <a:cxnSpLocks/>
          </p:cNvCxnSpPr>
          <p:nvPr/>
        </p:nvCxnSpPr>
        <p:spPr>
          <a:xfrm>
            <a:off x="5664414" y="2943646"/>
            <a:ext cx="8412" cy="2428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CDF0C6E-50EB-0CCD-6466-78E06928689C}"/>
              </a:ext>
            </a:extLst>
          </p:cNvPr>
          <p:cNvCxnSpPr>
            <a:cxnSpLocks/>
          </p:cNvCxnSpPr>
          <p:nvPr/>
        </p:nvCxnSpPr>
        <p:spPr>
          <a:xfrm>
            <a:off x="4490365" y="4063724"/>
            <a:ext cx="8412" cy="2428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3BDA556-8F59-0A23-F4ED-8A1634B065B7}"/>
              </a:ext>
            </a:extLst>
          </p:cNvPr>
          <p:cNvCxnSpPr>
            <a:cxnSpLocks/>
          </p:cNvCxnSpPr>
          <p:nvPr/>
        </p:nvCxnSpPr>
        <p:spPr>
          <a:xfrm>
            <a:off x="4498777" y="4570930"/>
            <a:ext cx="8412" cy="2428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87E9DEB-B3AB-D251-340F-4305BC288965}"/>
              </a:ext>
            </a:extLst>
          </p:cNvPr>
          <p:cNvCxnSpPr>
            <a:cxnSpLocks/>
          </p:cNvCxnSpPr>
          <p:nvPr/>
        </p:nvCxnSpPr>
        <p:spPr>
          <a:xfrm>
            <a:off x="4507187" y="5089061"/>
            <a:ext cx="8412" cy="2428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91D4E0D-E8E0-3C32-2060-5602130F2128}"/>
              </a:ext>
            </a:extLst>
          </p:cNvPr>
          <p:cNvCxnSpPr>
            <a:cxnSpLocks/>
          </p:cNvCxnSpPr>
          <p:nvPr/>
        </p:nvCxnSpPr>
        <p:spPr>
          <a:xfrm>
            <a:off x="4515599" y="5625455"/>
            <a:ext cx="8412" cy="2428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2468BCC-227B-1DE8-4F09-A1B2BF49A4B4}"/>
              </a:ext>
            </a:extLst>
          </p:cNvPr>
          <p:cNvCxnSpPr>
            <a:cxnSpLocks/>
          </p:cNvCxnSpPr>
          <p:nvPr/>
        </p:nvCxnSpPr>
        <p:spPr>
          <a:xfrm flipH="1">
            <a:off x="4768334" y="892922"/>
            <a:ext cx="266085" cy="23707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EB8A920-6DEC-22C3-5FF1-0B907F0EAF25}"/>
              </a:ext>
            </a:extLst>
          </p:cNvPr>
          <p:cNvCxnSpPr>
            <a:cxnSpLocks/>
          </p:cNvCxnSpPr>
          <p:nvPr/>
        </p:nvCxnSpPr>
        <p:spPr>
          <a:xfrm>
            <a:off x="6052293" y="915740"/>
            <a:ext cx="199497" cy="2138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F05EC8D-83CE-EDCA-6292-97609B5620D2}"/>
              </a:ext>
            </a:extLst>
          </p:cNvPr>
          <p:cNvCxnSpPr>
            <a:cxnSpLocks/>
          </p:cNvCxnSpPr>
          <p:nvPr/>
        </p:nvCxnSpPr>
        <p:spPr>
          <a:xfrm flipV="1">
            <a:off x="5529596" y="5554972"/>
            <a:ext cx="285702" cy="16264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0AA6D80-2BA2-DF55-78AB-E4248FD58ECB}"/>
              </a:ext>
            </a:extLst>
          </p:cNvPr>
          <p:cNvCxnSpPr>
            <a:cxnSpLocks/>
          </p:cNvCxnSpPr>
          <p:nvPr/>
        </p:nvCxnSpPr>
        <p:spPr>
          <a:xfrm>
            <a:off x="5510578" y="6050855"/>
            <a:ext cx="322725" cy="21520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4A9838EC-9BF8-7912-6294-7033A6FE9878}"/>
              </a:ext>
            </a:extLst>
          </p:cNvPr>
          <p:cNvCxnSpPr>
            <a:cxnSpLocks/>
          </p:cNvCxnSpPr>
          <p:nvPr/>
        </p:nvCxnSpPr>
        <p:spPr>
          <a:xfrm flipV="1">
            <a:off x="5511753" y="5890551"/>
            <a:ext cx="322725" cy="117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2B9B4BB-265C-FCE0-7CA4-B190C5BDDB79}"/>
              </a:ext>
            </a:extLst>
          </p:cNvPr>
          <p:cNvCxnSpPr>
            <a:cxnSpLocks/>
          </p:cNvCxnSpPr>
          <p:nvPr/>
        </p:nvCxnSpPr>
        <p:spPr>
          <a:xfrm flipV="1">
            <a:off x="8680357" y="5473451"/>
            <a:ext cx="322725" cy="117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Arrow: Down 1">
            <a:extLst>
              <a:ext uri="{FF2B5EF4-FFF2-40B4-BE49-F238E27FC236}">
                <a16:creationId xmlns:a16="http://schemas.microsoft.com/office/drawing/2014/main" id="{12674F72-2F69-08E6-B64C-628C606B81D7}"/>
              </a:ext>
            </a:extLst>
          </p:cNvPr>
          <p:cNvSpPr/>
          <p:nvPr/>
        </p:nvSpPr>
        <p:spPr>
          <a:xfrm>
            <a:off x="5513534" y="1424573"/>
            <a:ext cx="134778" cy="22815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852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a-DK" sz="1798">
              <a:ln>
                <a:solidFill>
                  <a:srgbClr val="44546A"/>
                </a:solidFill>
              </a:ln>
              <a:noFill/>
              <a:latin typeface="Calibri" panose="020F0502020204030204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EC3CE03-E090-51E5-8D52-B120FD760E7F}"/>
              </a:ext>
            </a:extLst>
          </p:cNvPr>
          <p:cNvCxnSpPr>
            <a:cxnSpLocks/>
          </p:cNvCxnSpPr>
          <p:nvPr/>
        </p:nvCxnSpPr>
        <p:spPr>
          <a:xfrm>
            <a:off x="5437290" y="6299193"/>
            <a:ext cx="378091" cy="30691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object 20">
            <a:extLst>
              <a:ext uri="{FF2B5EF4-FFF2-40B4-BE49-F238E27FC236}">
                <a16:creationId xmlns:a16="http://schemas.microsoft.com/office/drawing/2014/main" id="{82BA6DCC-0E0A-AF8E-D650-8731764DC311}"/>
              </a:ext>
            </a:extLst>
          </p:cNvPr>
          <p:cNvSpPr txBox="1">
            <a:spLocks/>
          </p:cNvSpPr>
          <p:nvPr/>
        </p:nvSpPr>
        <p:spPr>
          <a:xfrm>
            <a:off x="5904992" y="6507187"/>
            <a:ext cx="2802790" cy="22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12694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92" marR="5076" indent="3173" algn="ctr" defTabSz="456926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en-US" sz="1400" spc="-5" dirty="0">
                <a:solidFill>
                  <a:srgbClr val="FF0000"/>
                </a:solidFill>
                <a:latin typeface="Calibri Light" panose="020F0302020204030204"/>
              </a:rPr>
              <a:t>Cell-cell communication analysis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89851BB-D8DA-4382-7F09-1D912D42F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290" y="116437"/>
            <a:ext cx="2606108" cy="1639556"/>
          </a:xfrm>
        </p:spPr>
        <p:txBody>
          <a:bodyPr/>
          <a:lstStyle/>
          <a:p>
            <a:r>
              <a:rPr lang="en-US" sz="4000" dirty="0"/>
              <a:t>DATA ANALYSIS PIPELINE</a:t>
            </a:r>
          </a:p>
        </p:txBody>
      </p:sp>
    </p:spTree>
    <p:extLst>
      <p:ext uri="{BB962C8B-B14F-4D97-AF65-F5344CB8AC3E}">
        <p14:creationId xmlns:p14="http://schemas.microsoft.com/office/powerpoint/2010/main" val="816003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32451-71BB-657E-1D9F-CA32E2602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37" y="311362"/>
            <a:ext cx="8154763" cy="693739"/>
          </a:xfrm>
        </p:spPr>
        <p:txBody>
          <a:bodyPr/>
          <a:lstStyle/>
          <a:p>
            <a:r>
              <a:rPr lang="en-US" dirty="0"/>
              <a:t>Join the discord channel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1449A-E471-0AD0-3F69-53821E9E5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2545E-42F2-4D9C-A89D-BEDEB904516F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8B1D1A-2D0F-C80F-9360-BBD0C6FF91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" t="6033" r="2811"/>
          <a:stretch>
            <a:fillRect/>
          </a:stretch>
        </p:blipFill>
        <p:spPr>
          <a:xfrm>
            <a:off x="405780" y="1556792"/>
            <a:ext cx="4824536" cy="448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406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2A328-DBFE-40E8-A22A-64E598EC9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089" y="894178"/>
            <a:ext cx="6408712" cy="693918"/>
          </a:xfrm>
        </p:spPr>
        <p:txBody>
          <a:bodyPr/>
          <a:lstStyle/>
          <a:p>
            <a:r>
              <a:rPr lang="en-US" dirty="0"/>
              <a:t>Preprocessing of the count matrix</a:t>
            </a:r>
            <a:endParaRPr lang="da-DK" dirty="0"/>
          </a:p>
        </p:txBody>
      </p:sp>
      <p:pic>
        <p:nvPicPr>
          <p:cNvPr id="15" name="Picture 14" descr="Chart, scatter chart&#10;&#10;Description automatically generated">
            <a:extLst>
              <a:ext uri="{FF2B5EF4-FFF2-40B4-BE49-F238E27FC236}">
                <a16:creationId xmlns:a16="http://schemas.microsoft.com/office/drawing/2014/main" id="{A84E8A83-C88D-4406-877C-969F576D83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497" y="885239"/>
            <a:ext cx="4997952" cy="2763654"/>
          </a:xfrm>
          <a:prstGeom prst="rect">
            <a:avLst/>
          </a:prstGeom>
        </p:spPr>
      </p:pic>
      <p:pic>
        <p:nvPicPr>
          <p:cNvPr id="17" name="Picture 16" descr="Chart, scatter chart&#10;&#10;Description automatically generated">
            <a:extLst>
              <a:ext uri="{FF2B5EF4-FFF2-40B4-BE49-F238E27FC236}">
                <a16:creationId xmlns:a16="http://schemas.microsoft.com/office/drawing/2014/main" id="{EDD01D47-2173-4D11-9879-F726494181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497" y="3835937"/>
            <a:ext cx="5529531" cy="29774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22C003-259B-0944-4EEC-9BB4FC330E24}"/>
              </a:ext>
            </a:extLst>
          </p:cNvPr>
          <p:cNvSpPr txBox="1"/>
          <p:nvPr/>
        </p:nvSpPr>
        <p:spPr>
          <a:xfrm>
            <a:off x="909836" y="2778996"/>
            <a:ext cx="3816424" cy="3508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latin typeface="+mn-lt"/>
              </a:rPr>
              <a:t>Removing low-quality cells</a:t>
            </a:r>
          </a:p>
        </p:txBody>
      </p:sp>
    </p:spTree>
    <p:extLst>
      <p:ext uri="{BB962C8B-B14F-4D97-AF65-F5344CB8AC3E}">
        <p14:creationId xmlns:p14="http://schemas.microsoft.com/office/powerpoint/2010/main" val="290053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2A328-DBFE-40E8-A22A-64E598EC9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089" y="894178"/>
            <a:ext cx="6408712" cy="693918"/>
          </a:xfrm>
        </p:spPr>
        <p:txBody>
          <a:bodyPr/>
          <a:lstStyle/>
          <a:p>
            <a:r>
              <a:rPr lang="en-US" dirty="0"/>
              <a:t>Preprocessing of the count matrix</a:t>
            </a:r>
            <a:endParaRPr lang="da-D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C0D6B0-ACB2-4926-BBCF-35AF55D602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5"/>
          <a:stretch/>
        </p:blipFill>
        <p:spPr>
          <a:xfrm>
            <a:off x="365448" y="1680895"/>
            <a:ext cx="5184576" cy="4289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76F0162-E994-4BA5-88CD-E73028964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733" y="1680895"/>
            <a:ext cx="5619436" cy="4289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639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39F55-492C-1BEE-A624-5DED0B3D2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772" y="836712"/>
            <a:ext cx="8594429" cy="672728"/>
          </a:xfrm>
        </p:spPr>
        <p:txBody>
          <a:bodyPr/>
          <a:lstStyle/>
          <a:p>
            <a:r>
              <a:rPr lang="en-CA" kern="0" dirty="0"/>
              <a:t>Data Normalization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FBDE5-672D-CD05-41C7-7FEAC7C8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6B41-5A7F-4E28-97C5-19B4CDB159E4}" type="datetime1">
              <a:rPr lang="da-DK" smtClean="0"/>
              <a:t>22-04-2026</a:t>
            </a:fld>
            <a:endParaRPr lang="da-DK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AA05D7-D236-8A7F-A8AA-25F87D11F1D3}"/>
              </a:ext>
            </a:extLst>
          </p:cNvPr>
          <p:cNvSpPr txBox="1"/>
          <p:nvPr/>
        </p:nvSpPr>
        <p:spPr>
          <a:xfrm>
            <a:off x="549796" y="2636912"/>
            <a:ext cx="6100762" cy="1836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CA" sz="1800" dirty="0"/>
              <a:t>Divide all count matrix by total expression</a:t>
            </a:r>
          </a:p>
          <a:p>
            <a:pPr marL="285750" indent="-285750">
              <a:buFontTx/>
              <a:buChar char="-"/>
            </a:pPr>
            <a:r>
              <a:rPr lang="en-CA" sz="1800" dirty="0"/>
              <a:t>Multiply by a scale factor of 1000</a:t>
            </a:r>
          </a:p>
          <a:p>
            <a:pPr marL="285750" indent="-285750">
              <a:buFontTx/>
              <a:buChar char="-"/>
            </a:pPr>
            <a:r>
              <a:rPr lang="en-CA" sz="1800" dirty="0"/>
              <a:t>Log-transform all the values</a:t>
            </a:r>
          </a:p>
        </p:txBody>
      </p:sp>
    </p:spTree>
    <p:extLst>
      <p:ext uri="{BB962C8B-B14F-4D97-AF65-F5344CB8AC3E}">
        <p14:creationId xmlns:p14="http://schemas.microsoft.com/office/powerpoint/2010/main" val="28051789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E83F6-9162-4881-9BCC-2D5335D93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994" y="692696"/>
            <a:ext cx="10848994" cy="794531"/>
          </a:xfrm>
        </p:spPr>
        <p:txBody>
          <a:bodyPr>
            <a:normAutofit/>
          </a:bodyPr>
          <a:lstStyle/>
          <a:p>
            <a:r>
              <a:rPr lang="en-CA" sz="4500" dirty="0"/>
              <a:t>Feature Selection (HVG)</a:t>
            </a:r>
            <a:endParaRPr lang="en-US" sz="45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B1E4A2-78DE-49B6-890D-6B7F7D2ACD01}"/>
              </a:ext>
            </a:extLst>
          </p:cNvPr>
          <p:cNvSpPr txBox="1"/>
          <p:nvPr/>
        </p:nvSpPr>
        <p:spPr>
          <a:xfrm>
            <a:off x="457080" y="1845398"/>
            <a:ext cx="9525763" cy="1215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64" indent="-285664">
              <a:buFontTx/>
              <a:buChar char="-"/>
            </a:pPr>
            <a:r>
              <a:rPr lang="en-CA" sz="1600" dirty="0"/>
              <a:t>Remove uninformative genes with no meaningful biological variation across samples.</a:t>
            </a:r>
          </a:p>
          <a:p>
            <a:pPr marL="285664" indent="-285664">
              <a:buFontTx/>
              <a:buChar char="-"/>
            </a:pPr>
            <a:r>
              <a:rPr lang="en-CA" sz="1600" dirty="0"/>
              <a:t>Consider the relationship between the variance and the mean expression</a:t>
            </a:r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EB23BE-2862-4997-882F-DB2ADE0750D5}"/>
              </a:ext>
            </a:extLst>
          </p:cNvPr>
          <p:cNvSpPr txBox="1"/>
          <p:nvPr/>
        </p:nvSpPr>
        <p:spPr>
          <a:xfrm>
            <a:off x="3286100" y="3501008"/>
            <a:ext cx="6120680" cy="1855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399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Genes with high variance relative to their mean expression </a:t>
            </a:r>
            <a:r>
              <a:rPr lang="en-US" sz="2399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due to biological effects </a:t>
            </a:r>
            <a:r>
              <a:rPr lang="en-US" sz="2399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 than just technical noise.</a:t>
            </a:r>
          </a:p>
        </p:txBody>
      </p:sp>
    </p:spTree>
    <p:extLst>
      <p:ext uri="{BB962C8B-B14F-4D97-AF65-F5344CB8AC3E}">
        <p14:creationId xmlns:p14="http://schemas.microsoft.com/office/powerpoint/2010/main" val="39686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33A6E-CFEE-EAB4-D296-946754D57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764" y="980728"/>
            <a:ext cx="4049102" cy="659160"/>
          </a:xfrm>
        </p:spPr>
        <p:txBody>
          <a:bodyPr/>
          <a:lstStyle/>
          <a:p>
            <a:r>
              <a:rPr lang="en-US" dirty="0"/>
              <a:t>Scaling data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336EF1-3DE8-EC0C-C6EA-B210C14CB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0058A-8CFF-40EA-BC3B-AB2DABB07E18}" type="datetime1">
              <a:rPr lang="da-DK" smtClean="0"/>
              <a:t>22-04-2026</a:t>
            </a:fld>
            <a:endParaRPr lang="da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67B561-B4E2-6FBC-28C1-55C5CE74B232}"/>
              </a:ext>
            </a:extLst>
          </p:cNvPr>
          <p:cNvSpPr txBox="1"/>
          <p:nvPr/>
        </p:nvSpPr>
        <p:spPr>
          <a:xfrm>
            <a:off x="162079" y="2986133"/>
            <a:ext cx="4248471" cy="185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999" dirty="0">
                <a:latin typeface="Calibri" panose="020F0502020204030204" pitchFamily="34" charset="0"/>
              </a:rPr>
              <a:t>Gives equal weight in downstream analyses, so that highly-expressed genes do not dominate</a:t>
            </a:r>
            <a:endParaRPr lang="en-US" sz="1999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CA944C-E63D-54F2-5B89-38C1B35AC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188" y="1916832"/>
            <a:ext cx="7678960" cy="4613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61443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1BEB4-871A-6E19-2431-C38540FF7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768" y="836712"/>
            <a:ext cx="11593288" cy="744736"/>
          </a:xfrm>
        </p:spPr>
        <p:txBody>
          <a:bodyPr/>
          <a:lstStyle/>
          <a:p>
            <a:r>
              <a:rPr lang="en-US" dirty="0"/>
              <a:t>Linear dimensionality reduction (</a:t>
            </a:r>
            <a:r>
              <a:rPr lang="en-US" dirty="0" err="1"/>
              <a:t>pca</a:t>
            </a:r>
            <a:r>
              <a:rPr lang="en-US" dirty="0"/>
              <a:t>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0E81DB-859F-F33F-2B3E-CFAFD985C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3774E-23F5-4CE0-A230-05C69BC218AE}" type="datetime1">
              <a:rPr lang="da-DK" smtClean="0"/>
              <a:t>22-04-2026</a:t>
            </a:fld>
            <a:endParaRPr lang="da-DK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208788-F008-2AEB-7B42-1E21D7B86550}"/>
              </a:ext>
            </a:extLst>
          </p:cNvPr>
          <p:cNvSpPr txBox="1">
            <a:spLocks/>
          </p:cNvSpPr>
          <p:nvPr/>
        </p:nvSpPr>
        <p:spPr>
          <a:xfrm>
            <a:off x="297768" y="2575561"/>
            <a:ext cx="5530002" cy="1706878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Calibri" panose="020F0502020204030204" pitchFamily="34" charset="0"/>
              <a:buChar char="​"/>
              <a:defRPr sz="2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75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152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1512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83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183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183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183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CA" kern="0" dirty="0"/>
              <a:t>Reduces the dimensions of all genes (2000)</a:t>
            </a:r>
          </a:p>
          <a:p>
            <a:endParaRPr lang="en-CA" kern="0" dirty="0"/>
          </a:p>
          <a:p>
            <a:r>
              <a:rPr lang="en-CA" kern="0" dirty="0"/>
              <a:t>It assumes that the data is normally distributed</a:t>
            </a:r>
            <a:endParaRPr lang="en-US" kern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2F3F92-069D-9216-B80D-3F7545F68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96" y="1700807"/>
            <a:ext cx="4824536" cy="4914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387694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5F0A9-C9EB-02EB-2CAA-DED993437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52" y="188640"/>
            <a:ext cx="11703808" cy="1320800"/>
          </a:xfrm>
        </p:spPr>
        <p:txBody>
          <a:bodyPr/>
          <a:lstStyle/>
          <a:p>
            <a:r>
              <a:rPr lang="en-CA" dirty="0"/>
              <a:t>Non-linear Dimensionality Reduction (UMAP)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60D4DA-A0A4-7941-74B1-1DEBFB9AB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9454-4894-439E-A23F-17D18D5DB7EF}" type="datetime1">
              <a:rPr lang="da-DK" smtClean="0"/>
              <a:t>22-04-2026</a:t>
            </a:fld>
            <a:endParaRPr lang="da-DK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E27A7FE3-741C-4C61-3860-36A347ED7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6" y="1646829"/>
            <a:ext cx="6885481" cy="521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813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36739-8291-4A11-9D71-81FF6C0F4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8" y="610334"/>
            <a:ext cx="2545970" cy="578027"/>
          </a:xfrm>
        </p:spPr>
        <p:txBody>
          <a:bodyPr>
            <a:normAutofit fontScale="90000"/>
          </a:bodyPr>
          <a:lstStyle/>
          <a:p>
            <a:r>
              <a:rPr lang="en-US" dirty="0"/>
              <a:t>Batch effect</a:t>
            </a:r>
            <a:endParaRPr lang="da-D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DE52D5-3501-45FF-BD09-91D484B29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57" y="2061432"/>
            <a:ext cx="3076203" cy="2904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object 6">
            <a:extLst>
              <a:ext uri="{FF2B5EF4-FFF2-40B4-BE49-F238E27FC236}">
                <a16:creationId xmlns:a16="http://schemas.microsoft.com/office/drawing/2014/main" id="{20B873FC-DA23-4066-9294-241FA74F328C}"/>
              </a:ext>
            </a:extLst>
          </p:cNvPr>
          <p:cNvGrpSpPr/>
          <p:nvPr/>
        </p:nvGrpSpPr>
        <p:grpSpPr>
          <a:xfrm>
            <a:off x="4380652" y="3429000"/>
            <a:ext cx="1119213" cy="605632"/>
            <a:chOff x="1563179" y="751014"/>
            <a:chExt cx="1119505" cy="605790"/>
          </a:xfrm>
        </p:grpSpPr>
        <p:sp>
          <p:nvSpPr>
            <p:cNvPr id="6" name="object 7">
              <a:extLst>
                <a:ext uri="{FF2B5EF4-FFF2-40B4-BE49-F238E27FC236}">
                  <a16:creationId xmlns:a16="http://schemas.microsoft.com/office/drawing/2014/main" id="{458D4AF2-97B3-40DC-A144-8E0D166BB99D}"/>
                </a:ext>
              </a:extLst>
            </p:cNvPr>
            <p:cNvSpPr/>
            <p:nvPr/>
          </p:nvSpPr>
          <p:spPr>
            <a:xfrm>
              <a:off x="1572767" y="760475"/>
              <a:ext cx="1100327" cy="58673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4798"/>
            </a:p>
          </p:txBody>
        </p:sp>
        <p:sp>
          <p:nvSpPr>
            <p:cNvPr id="7" name="object 8">
              <a:extLst>
                <a:ext uri="{FF2B5EF4-FFF2-40B4-BE49-F238E27FC236}">
                  <a16:creationId xmlns:a16="http://schemas.microsoft.com/office/drawing/2014/main" id="{AC72A278-7B68-4881-9ABA-FBE203276D02}"/>
                </a:ext>
              </a:extLst>
            </p:cNvPr>
            <p:cNvSpPr/>
            <p:nvPr/>
          </p:nvSpPr>
          <p:spPr>
            <a:xfrm>
              <a:off x="1567941" y="755776"/>
              <a:ext cx="1109980" cy="596265"/>
            </a:xfrm>
            <a:custGeom>
              <a:avLst/>
              <a:gdLst/>
              <a:ahLst/>
              <a:cxnLst/>
              <a:rect l="l" t="t" r="r" b="b"/>
              <a:pathLst>
                <a:path w="1109980" h="596265">
                  <a:moveTo>
                    <a:pt x="0" y="596264"/>
                  </a:moveTo>
                  <a:lnTo>
                    <a:pt x="1109853" y="596264"/>
                  </a:lnTo>
                  <a:lnTo>
                    <a:pt x="1109853" y="0"/>
                  </a:lnTo>
                  <a:lnTo>
                    <a:pt x="0" y="0"/>
                  </a:lnTo>
                  <a:lnTo>
                    <a:pt x="0" y="596264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4798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691707FD-D794-4684-BB55-6D0A8312B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7156" y="1957859"/>
            <a:ext cx="3137124" cy="3093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Diagram, schematic&#10;&#10;Description automatically generated">
            <a:extLst>
              <a:ext uri="{FF2B5EF4-FFF2-40B4-BE49-F238E27FC236}">
                <a16:creationId xmlns:a16="http://schemas.microsoft.com/office/drawing/2014/main" id="{F5230C94-7DD0-4C48-A165-376AB125F2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01" t="16516" r="7148" b="66252"/>
          <a:stretch/>
        </p:blipFill>
        <p:spPr>
          <a:xfrm>
            <a:off x="4360985" y="4996460"/>
            <a:ext cx="1539650" cy="122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6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E83F6-9162-4881-9BCC-2D5335D93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599" y="440480"/>
            <a:ext cx="8594429" cy="684832"/>
          </a:xfrm>
        </p:spPr>
        <p:txBody>
          <a:bodyPr/>
          <a:lstStyle/>
          <a:p>
            <a:r>
              <a:rPr lang="en-CA" dirty="0"/>
              <a:t>Annotation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CBC5BC-B4A5-4C11-8AF8-1529921135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66" y="1451545"/>
            <a:ext cx="7322437" cy="5074840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7226BD-A1A9-4352-8257-3523C740B4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14" y="1102358"/>
            <a:ext cx="9683268" cy="516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44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14E3C-8901-DAFD-2A52-8F4A572B5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523B-F96D-4BB6-A2E0-5281B29E9313}" type="datetime1">
              <a:rPr lang="en-US" smtClean="0"/>
              <a:t>4/22/2026</a:t>
            </a:fld>
            <a:endParaRPr lang="en-US"/>
          </a:p>
        </p:txBody>
      </p:sp>
      <p:grpSp>
        <p:nvGrpSpPr>
          <p:cNvPr id="5" name="object 3">
            <a:extLst>
              <a:ext uri="{FF2B5EF4-FFF2-40B4-BE49-F238E27FC236}">
                <a16:creationId xmlns:a16="http://schemas.microsoft.com/office/drawing/2014/main" id="{C3FA020C-8C8D-CF6C-03C2-7B2AD11C5246}"/>
              </a:ext>
            </a:extLst>
          </p:cNvPr>
          <p:cNvGrpSpPr/>
          <p:nvPr/>
        </p:nvGrpSpPr>
        <p:grpSpPr>
          <a:xfrm>
            <a:off x="291156" y="72207"/>
            <a:ext cx="7772775" cy="6240738"/>
            <a:chOff x="996505" y="522540"/>
            <a:chExt cx="7747952" cy="6335460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3160E162-1849-FC5F-D629-C9D08AFEE3A8}"/>
                </a:ext>
              </a:extLst>
            </p:cNvPr>
            <p:cNvSpPr/>
            <p:nvPr/>
          </p:nvSpPr>
          <p:spPr>
            <a:xfrm>
              <a:off x="1081785" y="600458"/>
              <a:ext cx="7662672" cy="62575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4798" dirty="0"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1B7AA135-D413-2745-5C08-39DFAB4B424D}"/>
                </a:ext>
              </a:extLst>
            </p:cNvPr>
            <p:cNvSpPr/>
            <p:nvPr/>
          </p:nvSpPr>
          <p:spPr>
            <a:xfrm>
              <a:off x="996505" y="522540"/>
              <a:ext cx="7672705" cy="6267450"/>
            </a:xfrm>
            <a:custGeom>
              <a:avLst/>
              <a:gdLst/>
              <a:ahLst/>
              <a:cxnLst/>
              <a:rect l="l" t="t" r="r" b="b"/>
              <a:pathLst>
                <a:path w="7672705" h="6267450">
                  <a:moveTo>
                    <a:pt x="0" y="6267069"/>
                  </a:moveTo>
                  <a:lnTo>
                    <a:pt x="7672197" y="6267069"/>
                  </a:lnTo>
                  <a:lnTo>
                    <a:pt x="7672197" y="0"/>
                  </a:lnTo>
                  <a:lnTo>
                    <a:pt x="0" y="0"/>
                  </a:lnTo>
                  <a:lnTo>
                    <a:pt x="0" y="6267069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4798"/>
            </a:p>
          </p:txBody>
        </p:sp>
      </p:grpSp>
    </p:spTree>
    <p:extLst>
      <p:ext uri="{BB962C8B-B14F-4D97-AF65-F5344CB8AC3E}">
        <p14:creationId xmlns:p14="http://schemas.microsoft.com/office/powerpoint/2010/main" val="472690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49857-4472-5F00-DCF0-A307AB662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48" y="114224"/>
            <a:ext cx="7290667" cy="687597"/>
          </a:xfrm>
        </p:spPr>
        <p:txBody>
          <a:bodyPr/>
          <a:lstStyle/>
          <a:p>
            <a:r>
              <a:rPr lang="en-US" dirty="0"/>
              <a:t>Access to the material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CA68B-E7A9-2F8A-152B-6FF69F19E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FB130-DA6A-4CD2-8F75-D8ADA200F36D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C992B0-EE67-B04B-BF7A-2D19C52A0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6406"/>
            <a:ext cx="12188825" cy="31051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4CDCE3-40AA-FEA5-DB28-8D0FD090E46A}"/>
              </a:ext>
            </a:extLst>
          </p:cNvPr>
          <p:cNvSpPr txBox="1"/>
          <p:nvPr/>
        </p:nvSpPr>
        <p:spPr>
          <a:xfrm>
            <a:off x="2133972" y="1017387"/>
            <a:ext cx="52744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https://abc.au.dk/</a:t>
            </a:r>
          </a:p>
        </p:txBody>
      </p:sp>
    </p:spTree>
    <p:extLst>
      <p:ext uri="{BB962C8B-B14F-4D97-AF65-F5344CB8AC3E}">
        <p14:creationId xmlns:p14="http://schemas.microsoft.com/office/powerpoint/2010/main" val="36159103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2C6FA-6217-AAD1-3E3F-355ED6A63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DC933F-4107-796D-E875-3A94FA1BAE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5838" y="2897841"/>
            <a:ext cx="10220325" cy="830997"/>
          </a:xfrm>
        </p:spPr>
        <p:txBody>
          <a:bodyPr/>
          <a:lstStyle/>
          <a:p>
            <a:r>
              <a:rPr lang="en-GB" noProof="0" dirty="0"/>
              <a:t>Hands-on</a:t>
            </a:r>
          </a:p>
        </p:txBody>
      </p:sp>
    </p:spTree>
    <p:custDataLst>
      <p:custData r:id="rId1"/>
      <p:custData r:id="rId2"/>
      <p:tags r:id="rId3"/>
    </p:custDataLst>
    <p:extLst>
      <p:ext uri="{BB962C8B-B14F-4D97-AF65-F5344CB8AC3E}">
        <p14:creationId xmlns:p14="http://schemas.microsoft.com/office/powerpoint/2010/main" val="41499525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54894-F86D-F67E-37BD-7BEF83C44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E0228-0C78-453F-8438-76BF9577ABEE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C11554-B74D-336D-8D21-00F127BD9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" r="1558"/>
          <a:stretch>
            <a:fillRect/>
          </a:stretch>
        </p:blipFill>
        <p:spPr>
          <a:xfrm>
            <a:off x="-1" y="44624"/>
            <a:ext cx="11504291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190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1ADF8-EB54-CA17-CB18-C52EBA574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756" y="261858"/>
            <a:ext cx="6642595" cy="693739"/>
          </a:xfrm>
        </p:spPr>
        <p:txBody>
          <a:bodyPr/>
          <a:lstStyle/>
          <a:p>
            <a:r>
              <a:rPr lang="en-US" dirty="0"/>
              <a:t>Cloning a </a:t>
            </a:r>
            <a:r>
              <a:rPr lang="en-US" dirty="0" err="1"/>
              <a:t>conda</a:t>
            </a:r>
            <a:r>
              <a:rPr lang="en-US" dirty="0"/>
              <a:t> env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78C5C6-5373-9129-3730-E542F2292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0D369-DA16-4211-91E1-A91FCA76A602}" type="datetime1">
              <a:rPr lang="en-GB" smtClean="0"/>
              <a:t>22/04/2026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266B15-F82D-0DB8-E7D0-136C603D8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84" y="1378427"/>
            <a:ext cx="985751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6630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custData r:id="rId1"/>
      <p:custData r:id="rId2"/>
      <p:tags r:id="rId3"/>
    </p:custDataLst>
    <p:extLst>
      <p:ext uri="{BB962C8B-B14F-4D97-AF65-F5344CB8AC3E}">
        <p14:creationId xmlns:p14="http://schemas.microsoft.com/office/powerpoint/2010/main" val="2139698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F3648-7A71-4DB9-F2C0-B1FDB300A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CF9ED4-D73B-B584-1B2B-DB0B40A584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5838" y="2897841"/>
            <a:ext cx="10220325" cy="830997"/>
          </a:xfrm>
        </p:spPr>
        <p:txBody>
          <a:bodyPr/>
          <a:lstStyle/>
          <a:p>
            <a:r>
              <a:rPr lang="en-GB" noProof="0" dirty="0"/>
              <a:t>Single-cell </a:t>
            </a:r>
            <a:r>
              <a:rPr lang="en-GB" noProof="0" dirty="0" err="1"/>
              <a:t>rnaseq</a:t>
            </a:r>
            <a:endParaRPr lang="en-GB" noProof="0" dirty="0"/>
          </a:p>
        </p:txBody>
      </p:sp>
    </p:spTree>
    <p:custDataLst>
      <p:custData r:id="rId1"/>
      <p:custData r:id="rId2"/>
      <p:tags r:id="rId3"/>
    </p:custDataLst>
    <p:extLst>
      <p:ext uri="{BB962C8B-B14F-4D97-AF65-F5344CB8AC3E}">
        <p14:creationId xmlns:p14="http://schemas.microsoft.com/office/powerpoint/2010/main" val="3569159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EC9B9-E06D-D92D-D1BD-F8507CE85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34707-CCB8-4DC7-AF46-C066C3A8B950}" type="datetime1">
              <a:rPr lang="en-GB" smtClean="0"/>
              <a:t>22/04/2026</a:t>
            </a:fld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28DCE88-3086-BC09-F67B-1C611757B237}"/>
              </a:ext>
            </a:extLst>
          </p:cNvPr>
          <p:cNvGrpSpPr/>
          <p:nvPr/>
        </p:nvGrpSpPr>
        <p:grpSpPr>
          <a:xfrm>
            <a:off x="117748" y="1439715"/>
            <a:ext cx="12064944" cy="1484289"/>
            <a:chOff x="109928" y="1646231"/>
            <a:chExt cx="12068087" cy="1484676"/>
          </a:xfrm>
        </p:grpSpPr>
        <p:pic>
          <p:nvPicPr>
            <p:cNvPr id="6" name="Graphic 5" descr="Group">
              <a:extLst>
                <a:ext uri="{FF2B5EF4-FFF2-40B4-BE49-F238E27FC236}">
                  <a16:creationId xmlns:a16="http://schemas.microsoft.com/office/drawing/2014/main" id="{BE2CC941-0AA0-61CE-F307-4B54F19374B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9928" y="1646236"/>
              <a:ext cx="1484671" cy="1484671"/>
            </a:xfrm>
            <a:prstGeom prst="rect">
              <a:avLst/>
            </a:prstGeom>
          </p:spPr>
        </p:pic>
        <p:pic>
          <p:nvPicPr>
            <p:cNvPr id="7" name="Graphic 6" descr="Group">
              <a:extLst>
                <a:ext uri="{FF2B5EF4-FFF2-40B4-BE49-F238E27FC236}">
                  <a16:creationId xmlns:a16="http://schemas.microsoft.com/office/drawing/2014/main" id="{853B4A2B-7517-E233-7CC3-C8829BE205A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27450" y="1646235"/>
              <a:ext cx="1484671" cy="1484671"/>
            </a:xfrm>
            <a:prstGeom prst="rect">
              <a:avLst/>
            </a:prstGeom>
          </p:spPr>
        </p:pic>
        <p:pic>
          <p:nvPicPr>
            <p:cNvPr id="8" name="Graphic 7" descr="Group">
              <a:extLst>
                <a:ext uri="{FF2B5EF4-FFF2-40B4-BE49-F238E27FC236}">
                  <a16:creationId xmlns:a16="http://schemas.microsoft.com/office/drawing/2014/main" id="{8BD4889F-FF37-48D2-1C3D-2923CC95402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44972" y="1646234"/>
              <a:ext cx="1484671" cy="1484671"/>
            </a:xfrm>
            <a:prstGeom prst="rect">
              <a:avLst/>
            </a:prstGeom>
          </p:spPr>
        </p:pic>
        <p:pic>
          <p:nvPicPr>
            <p:cNvPr id="9" name="Graphic 8" descr="Group">
              <a:extLst>
                <a:ext uri="{FF2B5EF4-FFF2-40B4-BE49-F238E27FC236}">
                  <a16:creationId xmlns:a16="http://schemas.microsoft.com/office/drawing/2014/main" id="{FC0E3829-7858-0320-8D0F-ADA4D58209D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62494" y="1646234"/>
              <a:ext cx="1484671" cy="1484671"/>
            </a:xfrm>
            <a:prstGeom prst="rect">
              <a:avLst/>
            </a:prstGeom>
          </p:spPr>
        </p:pic>
        <p:pic>
          <p:nvPicPr>
            <p:cNvPr id="10" name="Graphic 9" descr="Group">
              <a:extLst>
                <a:ext uri="{FF2B5EF4-FFF2-40B4-BE49-F238E27FC236}">
                  <a16:creationId xmlns:a16="http://schemas.microsoft.com/office/drawing/2014/main" id="{E028861D-CC93-5176-20F3-DF9374D7E47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80016" y="1646234"/>
              <a:ext cx="1484671" cy="1484671"/>
            </a:xfrm>
            <a:prstGeom prst="rect">
              <a:avLst/>
            </a:prstGeom>
          </p:spPr>
        </p:pic>
        <p:pic>
          <p:nvPicPr>
            <p:cNvPr id="11" name="Graphic 10" descr="Group">
              <a:extLst>
                <a:ext uri="{FF2B5EF4-FFF2-40B4-BE49-F238E27FC236}">
                  <a16:creationId xmlns:a16="http://schemas.microsoft.com/office/drawing/2014/main" id="{832D850B-FFBE-B755-9D64-0D1B9DBC135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733723" y="1646234"/>
              <a:ext cx="1484671" cy="1484671"/>
            </a:xfrm>
            <a:prstGeom prst="rect">
              <a:avLst/>
            </a:prstGeom>
          </p:spPr>
        </p:pic>
        <p:pic>
          <p:nvPicPr>
            <p:cNvPr id="12" name="Graphic 11" descr="Group">
              <a:extLst>
                <a:ext uri="{FF2B5EF4-FFF2-40B4-BE49-F238E27FC236}">
                  <a16:creationId xmlns:a16="http://schemas.microsoft.com/office/drawing/2014/main" id="{2BECA7BD-D7CC-4B81-E745-74C87DBCA1A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044957" y="1646233"/>
              <a:ext cx="1484671" cy="1484671"/>
            </a:xfrm>
            <a:prstGeom prst="rect">
              <a:avLst/>
            </a:prstGeom>
          </p:spPr>
        </p:pic>
        <p:pic>
          <p:nvPicPr>
            <p:cNvPr id="13" name="Graphic 12" descr="Group">
              <a:extLst>
                <a:ext uri="{FF2B5EF4-FFF2-40B4-BE49-F238E27FC236}">
                  <a16:creationId xmlns:a16="http://schemas.microsoft.com/office/drawing/2014/main" id="{1BAED778-EB3B-FEC4-ED1A-9B27B71B08A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362479" y="1646232"/>
              <a:ext cx="1484671" cy="1484671"/>
            </a:xfrm>
            <a:prstGeom prst="rect">
              <a:avLst/>
            </a:prstGeom>
          </p:spPr>
        </p:pic>
        <p:pic>
          <p:nvPicPr>
            <p:cNvPr id="14" name="Graphic 13" descr="Group">
              <a:extLst>
                <a:ext uri="{FF2B5EF4-FFF2-40B4-BE49-F238E27FC236}">
                  <a16:creationId xmlns:a16="http://schemas.microsoft.com/office/drawing/2014/main" id="{B18A73AF-19C3-98F4-CF60-9A608523EF1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693344" y="1646231"/>
              <a:ext cx="1484671" cy="1484671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730AB1-50B5-95F1-6B9E-E8D32C395326}"/>
              </a:ext>
            </a:extLst>
          </p:cNvPr>
          <p:cNvGrpSpPr/>
          <p:nvPr/>
        </p:nvGrpSpPr>
        <p:grpSpPr>
          <a:xfrm>
            <a:off x="134738" y="2857502"/>
            <a:ext cx="11763923" cy="1290763"/>
            <a:chOff x="293986" y="3065195"/>
            <a:chExt cx="11766986" cy="129109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17937AB-1B90-C839-17E9-44CFBC790AD7}"/>
                </a:ext>
              </a:extLst>
            </p:cNvPr>
            <p:cNvGrpSpPr/>
            <p:nvPr/>
          </p:nvGrpSpPr>
          <p:grpSpPr>
            <a:xfrm>
              <a:off x="293986" y="3100314"/>
              <a:ext cx="1022328" cy="1253559"/>
              <a:chOff x="172852" y="3130902"/>
              <a:chExt cx="874283" cy="1330940"/>
            </a:xfrm>
          </p:grpSpPr>
          <p:pic>
            <p:nvPicPr>
              <p:cNvPr id="49" name="Graphic 48" descr="Kidneys">
                <a:extLst>
                  <a:ext uri="{FF2B5EF4-FFF2-40B4-BE49-F238E27FC236}">
                    <a16:creationId xmlns:a16="http://schemas.microsoft.com/office/drawing/2014/main" id="{69B01CD7-EDA9-6EF0-7B7F-C369E437A6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50" name="Graphic 49" descr="Lungs">
                <a:extLst>
                  <a:ext uri="{FF2B5EF4-FFF2-40B4-BE49-F238E27FC236}">
                    <a16:creationId xmlns:a16="http://schemas.microsoft.com/office/drawing/2014/main" id="{D8271A38-B53C-CA8F-EA33-D8F7900EA6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51" name="Graphic 50" descr="Heart organ">
                <a:extLst>
                  <a:ext uri="{FF2B5EF4-FFF2-40B4-BE49-F238E27FC236}">
                    <a16:creationId xmlns:a16="http://schemas.microsoft.com/office/drawing/2014/main" id="{3A30919C-CE3E-59A2-FC56-21533EFFA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16856" y="3445708"/>
                <a:ext cx="583246" cy="583246"/>
              </a:xfrm>
              <a:prstGeom prst="rect">
                <a:avLst/>
              </a:prstGeom>
            </p:spPr>
          </p:pic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2E6CF6D-BDC8-AB39-8DD6-5A64C385A9E1}"/>
                </a:ext>
              </a:extLst>
            </p:cNvPr>
            <p:cNvGrpSpPr/>
            <p:nvPr/>
          </p:nvGrpSpPr>
          <p:grpSpPr>
            <a:xfrm>
              <a:off x="4295696" y="3070600"/>
              <a:ext cx="1022328" cy="1253559"/>
              <a:chOff x="172852" y="3130902"/>
              <a:chExt cx="874283" cy="1330940"/>
            </a:xfrm>
          </p:grpSpPr>
          <p:pic>
            <p:nvPicPr>
              <p:cNvPr id="46" name="Graphic 45" descr="Kidneys">
                <a:extLst>
                  <a:ext uri="{FF2B5EF4-FFF2-40B4-BE49-F238E27FC236}">
                    <a16:creationId xmlns:a16="http://schemas.microsoft.com/office/drawing/2014/main" id="{00536A9C-7516-1FB4-D49E-4C950543DE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47" name="Graphic 46" descr="Lungs">
                <a:extLst>
                  <a:ext uri="{FF2B5EF4-FFF2-40B4-BE49-F238E27FC236}">
                    <a16:creationId xmlns:a16="http://schemas.microsoft.com/office/drawing/2014/main" id="{C7E6CD1F-2888-6F27-3E68-0A2CEC3984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48" name="Graphic 47" descr="Heart organ">
                <a:extLst>
                  <a:ext uri="{FF2B5EF4-FFF2-40B4-BE49-F238E27FC236}">
                    <a16:creationId xmlns:a16="http://schemas.microsoft.com/office/drawing/2014/main" id="{3F550279-D7B4-E62E-0E7E-60E24ADCCD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12401" y="3418516"/>
                <a:ext cx="583246" cy="583246"/>
              </a:xfrm>
              <a:prstGeom prst="rect">
                <a:avLst/>
              </a:prstGeom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851C88C-E995-7836-F3B4-EDFCFF5E40BD}"/>
                </a:ext>
              </a:extLst>
            </p:cNvPr>
            <p:cNvGrpSpPr/>
            <p:nvPr/>
          </p:nvGrpSpPr>
          <p:grpSpPr>
            <a:xfrm>
              <a:off x="5599189" y="3100314"/>
              <a:ext cx="1022328" cy="1253559"/>
              <a:chOff x="172852" y="3130902"/>
              <a:chExt cx="874283" cy="1330940"/>
            </a:xfrm>
          </p:grpSpPr>
          <p:pic>
            <p:nvPicPr>
              <p:cNvPr id="43" name="Graphic 42" descr="Kidneys">
                <a:extLst>
                  <a:ext uri="{FF2B5EF4-FFF2-40B4-BE49-F238E27FC236}">
                    <a16:creationId xmlns:a16="http://schemas.microsoft.com/office/drawing/2014/main" id="{B7CB6055-F4F5-3C36-CE34-907B050B5F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44" name="Graphic 43" descr="Lungs">
                <a:extLst>
                  <a:ext uri="{FF2B5EF4-FFF2-40B4-BE49-F238E27FC236}">
                    <a16:creationId xmlns:a16="http://schemas.microsoft.com/office/drawing/2014/main" id="{71A4D176-8198-E34C-86D2-D459D563D7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45" name="Graphic 44" descr="Heart organ">
                <a:extLst>
                  <a:ext uri="{FF2B5EF4-FFF2-40B4-BE49-F238E27FC236}">
                    <a16:creationId xmlns:a16="http://schemas.microsoft.com/office/drawing/2014/main" id="{7D271A96-857A-872D-026A-625FBA394F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27507" y="3436400"/>
                <a:ext cx="583246" cy="583246"/>
              </a:xfrm>
              <a:prstGeom prst="rect">
                <a:avLst/>
              </a:prstGeom>
            </p:spPr>
          </p:pic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B2D8ABD-C3A4-EE93-BF03-CBE93889812A}"/>
                </a:ext>
              </a:extLst>
            </p:cNvPr>
            <p:cNvGrpSpPr/>
            <p:nvPr/>
          </p:nvGrpSpPr>
          <p:grpSpPr>
            <a:xfrm>
              <a:off x="6973596" y="3065890"/>
              <a:ext cx="1022328" cy="1253559"/>
              <a:chOff x="172852" y="3130902"/>
              <a:chExt cx="874283" cy="1330940"/>
            </a:xfrm>
          </p:grpSpPr>
          <p:pic>
            <p:nvPicPr>
              <p:cNvPr id="40" name="Graphic 39" descr="Kidneys">
                <a:extLst>
                  <a:ext uri="{FF2B5EF4-FFF2-40B4-BE49-F238E27FC236}">
                    <a16:creationId xmlns:a16="http://schemas.microsoft.com/office/drawing/2014/main" id="{32511018-A3AD-4B57-DC1B-4876E9BD30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41" name="Graphic 40" descr="Lungs">
                <a:extLst>
                  <a:ext uri="{FF2B5EF4-FFF2-40B4-BE49-F238E27FC236}">
                    <a16:creationId xmlns:a16="http://schemas.microsoft.com/office/drawing/2014/main" id="{72DC4A6E-9BC3-FBDB-CB6E-73D08B31F8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42" name="Graphic 41" descr="Heart organ">
                <a:extLst>
                  <a:ext uri="{FF2B5EF4-FFF2-40B4-BE49-F238E27FC236}">
                    <a16:creationId xmlns:a16="http://schemas.microsoft.com/office/drawing/2014/main" id="{767334D9-9941-2347-E48B-68FA624208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13490" y="3420599"/>
                <a:ext cx="583246" cy="583246"/>
              </a:xfrm>
              <a:prstGeom prst="rect">
                <a:avLst/>
              </a:prstGeom>
            </p:spPr>
          </p:pic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A0A750F-4526-97C2-02C2-EE3A502CC88A}"/>
                </a:ext>
              </a:extLst>
            </p:cNvPr>
            <p:cNvGrpSpPr/>
            <p:nvPr/>
          </p:nvGrpSpPr>
          <p:grpSpPr>
            <a:xfrm>
              <a:off x="8217953" y="3065195"/>
              <a:ext cx="1022328" cy="1253559"/>
              <a:chOff x="172852" y="3130902"/>
              <a:chExt cx="874283" cy="1330940"/>
            </a:xfrm>
          </p:grpSpPr>
          <p:pic>
            <p:nvPicPr>
              <p:cNvPr id="37" name="Graphic 36" descr="Kidneys">
                <a:extLst>
                  <a:ext uri="{FF2B5EF4-FFF2-40B4-BE49-F238E27FC236}">
                    <a16:creationId xmlns:a16="http://schemas.microsoft.com/office/drawing/2014/main" id="{1AEFA5F3-AA00-17B3-F136-0412CD764F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38" name="Graphic 37" descr="Lungs">
                <a:extLst>
                  <a:ext uri="{FF2B5EF4-FFF2-40B4-BE49-F238E27FC236}">
                    <a16:creationId xmlns:a16="http://schemas.microsoft.com/office/drawing/2014/main" id="{5A63E03B-A07B-2377-DDF9-D7A756A5BA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39" name="Graphic 38" descr="Heart organ">
                <a:extLst>
                  <a:ext uri="{FF2B5EF4-FFF2-40B4-BE49-F238E27FC236}">
                    <a16:creationId xmlns:a16="http://schemas.microsoft.com/office/drawing/2014/main" id="{F98139A5-09F5-8FBB-0451-F7CECA3386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14465" y="3402159"/>
                <a:ext cx="583246" cy="583246"/>
              </a:xfrm>
              <a:prstGeom prst="rect">
                <a:avLst/>
              </a:prstGeom>
            </p:spPr>
          </p:pic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28CD0A3-1699-2870-1AB2-DE30515760C7}"/>
                </a:ext>
              </a:extLst>
            </p:cNvPr>
            <p:cNvGrpSpPr/>
            <p:nvPr/>
          </p:nvGrpSpPr>
          <p:grpSpPr>
            <a:xfrm>
              <a:off x="9549172" y="3065195"/>
              <a:ext cx="1022328" cy="1253559"/>
              <a:chOff x="172852" y="3130902"/>
              <a:chExt cx="874283" cy="1330940"/>
            </a:xfrm>
          </p:grpSpPr>
          <p:pic>
            <p:nvPicPr>
              <p:cNvPr id="34" name="Graphic 33" descr="Kidneys">
                <a:extLst>
                  <a:ext uri="{FF2B5EF4-FFF2-40B4-BE49-F238E27FC236}">
                    <a16:creationId xmlns:a16="http://schemas.microsoft.com/office/drawing/2014/main" id="{4E9252BA-1410-6C7E-1BC6-3BF30574AF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35" name="Graphic 34" descr="Lungs">
                <a:extLst>
                  <a:ext uri="{FF2B5EF4-FFF2-40B4-BE49-F238E27FC236}">
                    <a16:creationId xmlns:a16="http://schemas.microsoft.com/office/drawing/2014/main" id="{0B89D798-3F47-77CE-92D0-261B53CFD3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36" name="Graphic 35" descr="Heart organ">
                <a:extLst>
                  <a:ext uri="{FF2B5EF4-FFF2-40B4-BE49-F238E27FC236}">
                    <a16:creationId xmlns:a16="http://schemas.microsoft.com/office/drawing/2014/main" id="{297765F2-16D3-4D75-5103-4F853B1364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80366" y="3402159"/>
                <a:ext cx="583246" cy="583246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C6EE7B1-4526-F2D3-68A3-59D3A2BFFAE8}"/>
                </a:ext>
              </a:extLst>
            </p:cNvPr>
            <p:cNvGrpSpPr/>
            <p:nvPr/>
          </p:nvGrpSpPr>
          <p:grpSpPr>
            <a:xfrm>
              <a:off x="11038644" y="3065195"/>
              <a:ext cx="1022328" cy="1253559"/>
              <a:chOff x="172852" y="3130902"/>
              <a:chExt cx="874283" cy="1330940"/>
            </a:xfrm>
          </p:grpSpPr>
          <p:pic>
            <p:nvPicPr>
              <p:cNvPr id="31" name="Graphic 30" descr="Kidneys">
                <a:extLst>
                  <a:ext uri="{FF2B5EF4-FFF2-40B4-BE49-F238E27FC236}">
                    <a16:creationId xmlns:a16="http://schemas.microsoft.com/office/drawing/2014/main" id="{2E3E7677-A8F3-E208-5A9C-8CA5D90FA7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32" name="Graphic 31" descr="Lungs">
                <a:extLst>
                  <a:ext uri="{FF2B5EF4-FFF2-40B4-BE49-F238E27FC236}">
                    <a16:creationId xmlns:a16="http://schemas.microsoft.com/office/drawing/2014/main" id="{FFBC546E-4FA8-5164-F7BE-9F5F6A5DA3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33" name="Graphic 32" descr="Heart organ">
                <a:extLst>
                  <a:ext uri="{FF2B5EF4-FFF2-40B4-BE49-F238E27FC236}">
                    <a16:creationId xmlns:a16="http://schemas.microsoft.com/office/drawing/2014/main" id="{F6CFA949-6982-CE41-18D7-8E6D4629A7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88619" y="3402159"/>
                <a:ext cx="583246" cy="583246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5DFEFD3-BED0-FC58-550E-2C86B7D1F52E}"/>
                </a:ext>
              </a:extLst>
            </p:cNvPr>
            <p:cNvGrpSpPr/>
            <p:nvPr/>
          </p:nvGrpSpPr>
          <p:grpSpPr>
            <a:xfrm>
              <a:off x="1523502" y="3095387"/>
              <a:ext cx="1022328" cy="1253559"/>
              <a:chOff x="172852" y="3130902"/>
              <a:chExt cx="874283" cy="1330940"/>
            </a:xfrm>
          </p:grpSpPr>
          <p:pic>
            <p:nvPicPr>
              <p:cNvPr id="28" name="Graphic 27" descr="Kidneys">
                <a:extLst>
                  <a:ext uri="{FF2B5EF4-FFF2-40B4-BE49-F238E27FC236}">
                    <a16:creationId xmlns:a16="http://schemas.microsoft.com/office/drawing/2014/main" id="{AA9FFC8C-2CE7-FCA3-8864-76707F77B7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29" name="Graphic 28" descr="Lungs">
                <a:extLst>
                  <a:ext uri="{FF2B5EF4-FFF2-40B4-BE49-F238E27FC236}">
                    <a16:creationId xmlns:a16="http://schemas.microsoft.com/office/drawing/2014/main" id="{220F69D6-C02A-AFF6-69F8-F5A7564344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30" name="Graphic 29" descr="Heart organ">
                <a:extLst>
                  <a:ext uri="{FF2B5EF4-FFF2-40B4-BE49-F238E27FC236}">
                    <a16:creationId xmlns:a16="http://schemas.microsoft.com/office/drawing/2014/main" id="{34E5CFCC-3950-8D18-A0A4-7739D41D0F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41135" y="3434595"/>
                <a:ext cx="583246" cy="583246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2222347-47B6-2B61-8D76-C0497C73C648}"/>
                </a:ext>
              </a:extLst>
            </p:cNvPr>
            <p:cNvGrpSpPr/>
            <p:nvPr/>
          </p:nvGrpSpPr>
          <p:grpSpPr>
            <a:xfrm>
              <a:off x="2927960" y="3102735"/>
              <a:ext cx="1022328" cy="1253559"/>
              <a:chOff x="172852" y="3130902"/>
              <a:chExt cx="874283" cy="1330940"/>
            </a:xfrm>
          </p:grpSpPr>
          <p:pic>
            <p:nvPicPr>
              <p:cNvPr id="25" name="Graphic 24" descr="Kidneys">
                <a:extLst>
                  <a:ext uri="{FF2B5EF4-FFF2-40B4-BE49-F238E27FC236}">
                    <a16:creationId xmlns:a16="http://schemas.microsoft.com/office/drawing/2014/main" id="{7D781721-0CFE-E1C6-6382-341F404D53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2852" y="3587559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26" name="Graphic 25" descr="Lungs">
                <a:extLst>
                  <a:ext uri="{FF2B5EF4-FFF2-40B4-BE49-F238E27FC236}">
                    <a16:creationId xmlns:a16="http://schemas.microsoft.com/office/drawing/2014/main" id="{D0D8073C-CB7B-095F-841B-50EA93AE0F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72852" y="3130902"/>
                <a:ext cx="874283" cy="874283"/>
              </a:xfrm>
              <a:prstGeom prst="rect">
                <a:avLst/>
              </a:prstGeom>
            </p:spPr>
          </p:pic>
          <p:pic>
            <p:nvPicPr>
              <p:cNvPr id="27" name="Graphic 26" descr="Heart organ">
                <a:extLst>
                  <a:ext uri="{FF2B5EF4-FFF2-40B4-BE49-F238E27FC236}">
                    <a16:creationId xmlns:a16="http://schemas.microsoft.com/office/drawing/2014/main" id="{0EAFEF4B-435A-1AF4-91C4-CFBA5E7DB6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12842" y="3435811"/>
                <a:ext cx="583246" cy="583246"/>
              </a:xfrm>
              <a:prstGeom prst="rect">
                <a:avLst/>
              </a:prstGeom>
            </p:spPr>
          </p:pic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4ED4D77-8FC3-7BAE-FCB5-910909B09362}"/>
              </a:ext>
            </a:extLst>
          </p:cNvPr>
          <p:cNvGrpSpPr/>
          <p:nvPr/>
        </p:nvGrpSpPr>
        <p:grpSpPr>
          <a:xfrm>
            <a:off x="409618" y="4297715"/>
            <a:ext cx="11267316" cy="571774"/>
            <a:chOff x="530942" y="4299315"/>
            <a:chExt cx="11270250" cy="571923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A5A3E724-6D92-EB00-70DB-88D83CC5C668}"/>
                </a:ext>
              </a:extLst>
            </p:cNvPr>
            <p:cNvGrpSpPr/>
            <p:nvPr/>
          </p:nvGrpSpPr>
          <p:grpSpPr>
            <a:xfrm>
              <a:off x="530942" y="4334887"/>
              <a:ext cx="719868" cy="532081"/>
              <a:chOff x="986393" y="4428923"/>
              <a:chExt cx="1212022" cy="1061884"/>
            </a:xfrm>
          </p:grpSpPr>
          <p:sp>
            <p:nvSpPr>
              <p:cNvPr id="93" name="Teardrop 92">
                <a:extLst>
                  <a:ext uri="{FF2B5EF4-FFF2-40B4-BE49-F238E27FC236}">
                    <a16:creationId xmlns:a16="http://schemas.microsoft.com/office/drawing/2014/main" id="{A2A4F434-76CA-7C9E-AD40-020363613BC8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33D061C2-B53B-6EB7-138B-CEC9A5620FB6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42672604-C176-5104-B2AE-73966E037F93}"/>
                </a:ext>
              </a:extLst>
            </p:cNvPr>
            <p:cNvGrpSpPr/>
            <p:nvPr/>
          </p:nvGrpSpPr>
          <p:grpSpPr>
            <a:xfrm>
              <a:off x="1340955" y="4334887"/>
              <a:ext cx="719868" cy="532081"/>
              <a:chOff x="986393" y="4428923"/>
              <a:chExt cx="1212022" cy="1061884"/>
            </a:xfrm>
          </p:grpSpPr>
          <p:sp>
            <p:nvSpPr>
              <p:cNvPr id="91" name="Teardrop 90">
                <a:extLst>
                  <a:ext uri="{FF2B5EF4-FFF2-40B4-BE49-F238E27FC236}">
                    <a16:creationId xmlns:a16="http://schemas.microsoft.com/office/drawing/2014/main" id="{44DD562A-2841-AA5A-CD93-9F94A3D44718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80FFBB4A-7992-F72F-942E-0689D4E62674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34769465-B663-E129-F732-422984B3D03E}"/>
                </a:ext>
              </a:extLst>
            </p:cNvPr>
            <p:cNvGrpSpPr/>
            <p:nvPr/>
          </p:nvGrpSpPr>
          <p:grpSpPr>
            <a:xfrm>
              <a:off x="2166595" y="4316304"/>
              <a:ext cx="719868" cy="532081"/>
              <a:chOff x="986393" y="4428923"/>
              <a:chExt cx="1212022" cy="1061884"/>
            </a:xfrm>
          </p:grpSpPr>
          <p:sp>
            <p:nvSpPr>
              <p:cNvPr id="89" name="Teardrop 88">
                <a:extLst>
                  <a:ext uri="{FF2B5EF4-FFF2-40B4-BE49-F238E27FC236}">
                    <a16:creationId xmlns:a16="http://schemas.microsoft.com/office/drawing/2014/main" id="{6032E43F-652E-DD16-A7FE-E1F60FBB9793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5DDAF154-E46F-01CB-9269-5E3BFA754EC9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761900B-648F-8CE0-419F-3446D86D6310}"/>
                </a:ext>
              </a:extLst>
            </p:cNvPr>
            <p:cNvGrpSpPr/>
            <p:nvPr/>
          </p:nvGrpSpPr>
          <p:grpSpPr>
            <a:xfrm>
              <a:off x="2989309" y="4316304"/>
              <a:ext cx="719868" cy="532081"/>
              <a:chOff x="986393" y="4428923"/>
              <a:chExt cx="1212022" cy="1061884"/>
            </a:xfrm>
          </p:grpSpPr>
          <p:sp>
            <p:nvSpPr>
              <p:cNvPr id="87" name="Teardrop 86">
                <a:extLst>
                  <a:ext uri="{FF2B5EF4-FFF2-40B4-BE49-F238E27FC236}">
                    <a16:creationId xmlns:a16="http://schemas.microsoft.com/office/drawing/2014/main" id="{4EFD815B-A6A8-693C-7F9B-5EE5C76FF15A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1FE958BE-9A8C-E7EB-2A77-0A7D8ABB2049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8AC25376-0EDA-8D8A-DA82-734EC4BA2726}"/>
                </a:ext>
              </a:extLst>
            </p:cNvPr>
            <p:cNvGrpSpPr/>
            <p:nvPr/>
          </p:nvGrpSpPr>
          <p:grpSpPr>
            <a:xfrm>
              <a:off x="3794758" y="4333293"/>
              <a:ext cx="719868" cy="532081"/>
              <a:chOff x="986393" y="4428923"/>
              <a:chExt cx="1212022" cy="1061884"/>
            </a:xfrm>
          </p:grpSpPr>
          <p:sp>
            <p:nvSpPr>
              <p:cNvPr id="85" name="Teardrop 84">
                <a:extLst>
                  <a:ext uri="{FF2B5EF4-FFF2-40B4-BE49-F238E27FC236}">
                    <a16:creationId xmlns:a16="http://schemas.microsoft.com/office/drawing/2014/main" id="{C018F8CB-2FC9-0EDF-4908-442AD4C9B804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3DA5E029-1188-B97C-4042-E61139369B17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2B61549A-DF06-4445-9FB0-7FA585ED1DC3}"/>
                </a:ext>
              </a:extLst>
            </p:cNvPr>
            <p:cNvGrpSpPr/>
            <p:nvPr/>
          </p:nvGrpSpPr>
          <p:grpSpPr>
            <a:xfrm>
              <a:off x="4600207" y="4333293"/>
              <a:ext cx="719868" cy="532081"/>
              <a:chOff x="986393" y="4428923"/>
              <a:chExt cx="1212022" cy="1061884"/>
            </a:xfrm>
          </p:grpSpPr>
          <p:sp>
            <p:nvSpPr>
              <p:cNvPr id="83" name="Teardrop 82">
                <a:extLst>
                  <a:ext uri="{FF2B5EF4-FFF2-40B4-BE49-F238E27FC236}">
                    <a16:creationId xmlns:a16="http://schemas.microsoft.com/office/drawing/2014/main" id="{41BD2A69-5E4B-554D-4DF2-7F03259A8970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C9727750-35A8-C4C1-728F-36226C5B389F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9CD0CC85-16F9-0E0C-5C7E-51DF588E8578}"/>
                </a:ext>
              </a:extLst>
            </p:cNvPr>
            <p:cNvGrpSpPr/>
            <p:nvPr/>
          </p:nvGrpSpPr>
          <p:grpSpPr>
            <a:xfrm>
              <a:off x="5419616" y="4333293"/>
              <a:ext cx="719868" cy="532081"/>
              <a:chOff x="986393" y="4428923"/>
              <a:chExt cx="1212022" cy="1061884"/>
            </a:xfrm>
          </p:grpSpPr>
          <p:sp>
            <p:nvSpPr>
              <p:cNvPr id="81" name="Teardrop 80">
                <a:extLst>
                  <a:ext uri="{FF2B5EF4-FFF2-40B4-BE49-F238E27FC236}">
                    <a16:creationId xmlns:a16="http://schemas.microsoft.com/office/drawing/2014/main" id="{69B02E24-F38A-F4AA-4FAC-E6D6AE482678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C88FBBE9-2893-D669-BF6E-9E403173A5C4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79316F9B-3271-769C-BE44-490D9F7B66B2}"/>
                </a:ext>
              </a:extLst>
            </p:cNvPr>
            <p:cNvGrpSpPr/>
            <p:nvPr/>
          </p:nvGrpSpPr>
          <p:grpSpPr>
            <a:xfrm>
              <a:off x="6239025" y="4333293"/>
              <a:ext cx="719868" cy="532081"/>
              <a:chOff x="986393" y="4428923"/>
              <a:chExt cx="1212022" cy="1061884"/>
            </a:xfrm>
          </p:grpSpPr>
          <p:sp>
            <p:nvSpPr>
              <p:cNvPr id="79" name="Teardrop 78">
                <a:extLst>
                  <a:ext uri="{FF2B5EF4-FFF2-40B4-BE49-F238E27FC236}">
                    <a16:creationId xmlns:a16="http://schemas.microsoft.com/office/drawing/2014/main" id="{E6AE59AE-124F-9E41-4227-3B9823D51366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72B34C43-8E68-CBFA-685C-580FFF1C2AD8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3598FFF0-95F6-FFA0-6C3A-BD92EE3DB6EB}"/>
                </a:ext>
              </a:extLst>
            </p:cNvPr>
            <p:cNvGrpSpPr/>
            <p:nvPr/>
          </p:nvGrpSpPr>
          <p:grpSpPr>
            <a:xfrm>
              <a:off x="7041173" y="4333293"/>
              <a:ext cx="719868" cy="532081"/>
              <a:chOff x="986393" y="4428923"/>
              <a:chExt cx="1212022" cy="1061884"/>
            </a:xfrm>
          </p:grpSpPr>
          <p:sp>
            <p:nvSpPr>
              <p:cNvPr id="77" name="Teardrop 76">
                <a:extLst>
                  <a:ext uri="{FF2B5EF4-FFF2-40B4-BE49-F238E27FC236}">
                    <a16:creationId xmlns:a16="http://schemas.microsoft.com/office/drawing/2014/main" id="{CB0216E5-0A1F-9E22-495A-E987F9F7B0A7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F20C4FE7-B3E6-6A07-0145-A278933199DA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C05DC445-C59A-580C-47A0-40C622267FE7}"/>
                </a:ext>
              </a:extLst>
            </p:cNvPr>
            <p:cNvGrpSpPr/>
            <p:nvPr/>
          </p:nvGrpSpPr>
          <p:grpSpPr>
            <a:xfrm>
              <a:off x="7843321" y="4299315"/>
              <a:ext cx="719868" cy="532081"/>
              <a:chOff x="986393" y="4428923"/>
              <a:chExt cx="1212022" cy="1061884"/>
            </a:xfrm>
          </p:grpSpPr>
          <p:sp>
            <p:nvSpPr>
              <p:cNvPr id="75" name="Teardrop 74">
                <a:extLst>
                  <a:ext uri="{FF2B5EF4-FFF2-40B4-BE49-F238E27FC236}">
                    <a16:creationId xmlns:a16="http://schemas.microsoft.com/office/drawing/2014/main" id="{AF9A1564-8D63-4970-0B44-26DA1F76CC4E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E8BDCF6D-F42C-A2D3-E099-6D0E6813C084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FC4629B8-B4EC-4461-C909-09E590E9572D}"/>
                </a:ext>
              </a:extLst>
            </p:cNvPr>
            <p:cNvGrpSpPr/>
            <p:nvPr/>
          </p:nvGrpSpPr>
          <p:grpSpPr>
            <a:xfrm>
              <a:off x="8645469" y="4333293"/>
              <a:ext cx="719868" cy="532081"/>
              <a:chOff x="986393" y="4428923"/>
              <a:chExt cx="1212022" cy="1061884"/>
            </a:xfrm>
          </p:grpSpPr>
          <p:sp>
            <p:nvSpPr>
              <p:cNvPr id="73" name="Teardrop 72">
                <a:extLst>
                  <a:ext uri="{FF2B5EF4-FFF2-40B4-BE49-F238E27FC236}">
                    <a16:creationId xmlns:a16="http://schemas.microsoft.com/office/drawing/2014/main" id="{DD05484D-5328-1E2D-4ED8-61022C5FA7F5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8ED41E2E-E1FE-93F1-DDAA-5D5B66000BBF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8FACA8E-FA85-DD8A-C6F5-1CD7069828E9}"/>
                </a:ext>
              </a:extLst>
            </p:cNvPr>
            <p:cNvGrpSpPr/>
            <p:nvPr/>
          </p:nvGrpSpPr>
          <p:grpSpPr>
            <a:xfrm>
              <a:off x="9454219" y="4339157"/>
              <a:ext cx="719868" cy="532081"/>
              <a:chOff x="986393" y="4428923"/>
              <a:chExt cx="1212022" cy="1061884"/>
            </a:xfrm>
          </p:grpSpPr>
          <p:sp>
            <p:nvSpPr>
              <p:cNvPr id="71" name="Teardrop 70">
                <a:extLst>
                  <a:ext uri="{FF2B5EF4-FFF2-40B4-BE49-F238E27FC236}">
                    <a16:creationId xmlns:a16="http://schemas.microsoft.com/office/drawing/2014/main" id="{A8DDD2DE-9149-8CB0-58F4-B243927BC1BC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B88A76B5-3DC9-7866-A0C3-0F0AE5A12470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2BC3D736-692B-C692-4429-7119222F5A26}"/>
                </a:ext>
              </a:extLst>
            </p:cNvPr>
            <p:cNvGrpSpPr/>
            <p:nvPr/>
          </p:nvGrpSpPr>
          <p:grpSpPr>
            <a:xfrm>
              <a:off x="10284287" y="4316304"/>
              <a:ext cx="719868" cy="532081"/>
              <a:chOff x="986393" y="4428923"/>
              <a:chExt cx="1212022" cy="1061884"/>
            </a:xfrm>
          </p:grpSpPr>
          <p:sp>
            <p:nvSpPr>
              <p:cNvPr id="69" name="Teardrop 68">
                <a:extLst>
                  <a:ext uri="{FF2B5EF4-FFF2-40B4-BE49-F238E27FC236}">
                    <a16:creationId xmlns:a16="http://schemas.microsoft.com/office/drawing/2014/main" id="{06C4AB78-ABBB-778B-3785-70A95E75C714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549FAD43-51AA-E117-CA05-19693ED56DDC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CAB6381-9E9C-BA16-389E-799310656FCD}"/>
                </a:ext>
              </a:extLst>
            </p:cNvPr>
            <p:cNvGrpSpPr/>
            <p:nvPr/>
          </p:nvGrpSpPr>
          <p:grpSpPr>
            <a:xfrm>
              <a:off x="11081324" y="4320555"/>
              <a:ext cx="719868" cy="532081"/>
              <a:chOff x="986393" y="4428923"/>
              <a:chExt cx="1212022" cy="1061884"/>
            </a:xfrm>
          </p:grpSpPr>
          <p:sp>
            <p:nvSpPr>
              <p:cNvPr id="67" name="Teardrop 66">
                <a:extLst>
                  <a:ext uri="{FF2B5EF4-FFF2-40B4-BE49-F238E27FC236}">
                    <a16:creationId xmlns:a16="http://schemas.microsoft.com/office/drawing/2014/main" id="{B6E72F91-BBCA-2AA1-BA94-B7C48DB15ADE}"/>
                  </a:ext>
                </a:extLst>
              </p:cNvPr>
              <p:cNvSpPr/>
              <p:nvPr/>
            </p:nvSpPr>
            <p:spPr>
              <a:xfrm>
                <a:off x="986393" y="4428923"/>
                <a:ext cx="1212022" cy="1061884"/>
              </a:xfrm>
              <a:prstGeom prst="teardrop">
                <a:avLst>
                  <a:gd name="adj" fmla="val 80531"/>
                </a:avLst>
              </a:prstGeom>
              <a:gradFill flip="none" rotWithShape="1">
                <a:gsLst>
                  <a:gs pos="0">
                    <a:srgbClr val="FD83C9">
                      <a:tint val="66000"/>
                      <a:satMod val="160000"/>
                    </a:srgbClr>
                  </a:gs>
                  <a:gs pos="50000">
                    <a:srgbClr val="FD83C9">
                      <a:tint val="44500"/>
                      <a:satMod val="160000"/>
                    </a:srgbClr>
                  </a:gs>
                  <a:gs pos="100000">
                    <a:srgbClr val="FD83C9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rgbClr val="FD83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5F358D9F-7ACA-5CCC-1C2E-103C0843047A}"/>
                  </a:ext>
                </a:extLst>
              </p:cNvPr>
              <p:cNvSpPr/>
              <p:nvPr/>
            </p:nvSpPr>
            <p:spPr>
              <a:xfrm>
                <a:off x="1516406" y="4616245"/>
                <a:ext cx="445129" cy="309716"/>
              </a:xfrm>
              <a:prstGeom prst="ellipse">
                <a:avLst/>
              </a:prstGeom>
              <a:solidFill>
                <a:srgbClr val="F25CA0">
                  <a:alpha val="76000"/>
                </a:srgbClr>
              </a:solidFill>
              <a:ln>
                <a:solidFill>
                  <a:srgbClr val="F25C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798"/>
              </a:p>
            </p:txBody>
          </p:sp>
        </p:grp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380D6290-E603-3421-3387-573B84F6C07F}"/>
              </a:ext>
            </a:extLst>
          </p:cNvPr>
          <p:cNvGrpSpPr/>
          <p:nvPr/>
        </p:nvGrpSpPr>
        <p:grpSpPr>
          <a:xfrm>
            <a:off x="517568" y="5210853"/>
            <a:ext cx="11113725" cy="1504307"/>
            <a:chOff x="496249" y="5207581"/>
            <a:chExt cx="11116620" cy="1504698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BE5E8239-C78D-A9DC-3EE8-342F3EAF4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9" y="5211764"/>
              <a:ext cx="486796" cy="823452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3E7D3968-B204-C619-00E2-0356245A5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442" y="5888827"/>
              <a:ext cx="486796" cy="823452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CC0DF969-2005-E56C-2E8D-B3DD22F41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140" y="5207581"/>
              <a:ext cx="486796" cy="823452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7E420B18-D4A5-8384-F347-5101C4DA3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0825" y="5888827"/>
              <a:ext cx="486796" cy="823452"/>
            </a:xfrm>
            <a:prstGeom prst="rect">
              <a:avLst/>
            </a:prstGeom>
          </p:spPr>
        </p:pic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DBD36BF0-0E45-F30C-9EB9-1CB87AE8A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3639" y="5207581"/>
              <a:ext cx="486796" cy="823452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D455777A-C34F-6A1A-05B6-79FCE6A10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9982" y="5888827"/>
              <a:ext cx="486796" cy="823452"/>
            </a:xfrm>
            <a:prstGeom prst="rect">
              <a:avLst/>
            </a:prstGeom>
          </p:spPr>
        </p:pic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BC6C36B1-2261-8D9D-946E-63483AC43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9928" y="5207581"/>
              <a:ext cx="486796" cy="823452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33AEFE5B-1EE4-6C3A-EC1C-011208711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3120" y="5888827"/>
              <a:ext cx="486796" cy="823452"/>
            </a:xfrm>
            <a:prstGeom prst="rect">
              <a:avLst/>
            </a:prstGeom>
          </p:spPr>
        </p:pic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9D8A9E34-4D3A-33C0-A56A-6C0E03330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1149" y="5207581"/>
              <a:ext cx="486796" cy="823452"/>
            </a:xfrm>
            <a:prstGeom prst="rect">
              <a:avLst/>
            </a:prstGeom>
          </p:spPr>
        </p:pic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CD602D4B-7A9C-5602-24C8-83D6324C6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2521" y="5888827"/>
              <a:ext cx="486796" cy="823452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79B91E03-809E-5CA9-11AC-C93164E3B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5146" y="5207581"/>
              <a:ext cx="486796" cy="823452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305BD0E8-A820-D7BF-FB81-FFAACDD4C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1396" y="5888827"/>
              <a:ext cx="486796" cy="823452"/>
            </a:xfrm>
            <a:prstGeom prst="rect">
              <a:avLst/>
            </a:prstGeom>
          </p:spPr>
        </p:pic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60FF690E-CFCE-D00F-63BF-B10CE949A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7471" y="5207581"/>
              <a:ext cx="450240" cy="823452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D6A88FF4-4672-5928-C3BD-FB281B27E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786" y="5888827"/>
              <a:ext cx="486796" cy="823452"/>
            </a:xfrm>
            <a:prstGeom prst="rect">
              <a:avLst/>
            </a:prstGeom>
          </p:spPr>
        </p:pic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E6C5FB77-2B51-5B51-28A8-5C3525D091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0059" y="5207581"/>
              <a:ext cx="486796" cy="823452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1CDF6548-9E56-A371-4971-362F5952E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8176" y="5888827"/>
              <a:ext cx="486796" cy="823452"/>
            </a:xfrm>
            <a:prstGeom prst="rect">
              <a:avLst/>
            </a:prstGeom>
          </p:spPr>
        </p:pic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ACCF4FFC-D85E-B0EB-8FDC-0175C2EEF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6293" y="5207581"/>
              <a:ext cx="486796" cy="823452"/>
            </a:xfrm>
            <a:prstGeom prst="rect">
              <a:avLst/>
            </a:prstGeom>
          </p:spPr>
        </p:pic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14AB997F-1AE9-7132-280F-7D3D3211B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9550" y="5888827"/>
              <a:ext cx="486796" cy="823452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D2A74F66-1BB2-2422-C9EF-583FC0B60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9885" y="5207581"/>
              <a:ext cx="486796" cy="823452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FF699894-57C2-D1F0-AFAF-62C5866AF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0924" y="5888827"/>
              <a:ext cx="486796" cy="823452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D0978EC7-3D3E-87E4-68FC-A3D3ED09D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6073" y="5207581"/>
              <a:ext cx="486796" cy="8234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726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16351-3264-4079-87B5-6AEFDEC99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411" y="11164"/>
            <a:ext cx="11517949" cy="1325218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What is gene expression?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14C909-ED84-4D62-A2E6-44065A60EC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59" y="1387383"/>
            <a:ext cx="2865357" cy="26122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2EDD9E-F650-4152-AE01-FFE8527EC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479" y="1387383"/>
            <a:ext cx="3778039" cy="26122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6DB4A7-649C-482E-8EEF-2CB7E857AE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175" y="1391066"/>
            <a:ext cx="3294793" cy="261224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11C21C3D-0DC7-4657-8A61-B2A2CD10FBD5}"/>
              </a:ext>
            </a:extLst>
          </p:cNvPr>
          <p:cNvGrpSpPr/>
          <p:nvPr/>
        </p:nvGrpSpPr>
        <p:grpSpPr>
          <a:xfrm>
            <a:off x="336844" y="4210800"/>
            <a:ext cx="10788707" cy="658358"/>
            <a:chOff x="572583" y="4309720"/>
            <a:chExt cx="10115695" cy="658530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9A6F885-4CB8-441C-8105-F6B8F51BFB63}"/>
                </a:ext>
              </a:extLst>
            </p:cNvPr>
            <p:cNvCxnSpPr>
              <a:cxnSpLocks/>
            </p:cNvCxnSpPr>
            <p:nvPr/>
          </p:nvCxnSpPr>
          <p:spPr>
            <a:xfrm>
              <a:off x="1535673" y="4560211"/>
              <a:ext cx="91526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1C38605-51AE-4510-B397-9C19F87227EE}"/>
                </a:ext>
              </a:extLst>
            </p:cNvPr>
            <p:cNvSpPr/>
            <p:nvPr/>
          </p:nvSpPr>
          <p:spPr>
            <a:xfrm>
              <a:off x="2433484" y="4309720"/>
              <a:ext cx="1656911" cy="442450"/>
            </a:xfrm>
            <a:prstGeom prst="rect">
              <a:avLst/>
            </a:prstGeom>
            <a:solidFill>
              <a:srgbClr val="8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99" b="1" dirty="0"/>
                <a:t>Gene A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E798DCB-2776-49A9-BB73-F4074A80CA8A}"/>
                </a:ext>
              </a:extLst>
            </p:cNvPr>
            <p:cNvSpPr/>
            <p:nvPr/>
          </p:nvSpPr>
          <p:spPr>
            <a:xfrm>
              <a:off x="5283519" y="4336026"/>
              <a:ext cx="1656911" cy="4424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99" b="1" dirty="0"/>
                <a:t>Gene B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818004F2-505A-4CD3-985C-1E2FBAD8E66F}"/>
                </a:ext>
              </a:extLst>
            </p:cNvPr>
            <p:cNvSpPr/>
            <p:nvPr/>
          </p:nvSpPr>
          <p:spPr>
            <a:xfrm>
              <a:off x="8512706" y="4336026"/>
              <a:ext cx="1656911" cy="4424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99" b="1" dirty="0"/>
                <a:t>Gene C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E193F6B-8426-4839-981D-0627D8B5790F}"/>
                </a:ext>
              </a:extLst>
            </p:cNvPr>
            <p:cNvSpPr txBox="1"/>
            <p:nvPr/>
          </p:nvSpPr>
          <p:spPr>
            <a:xfrm>
              <a:off x="572583" y="4336026"/>
              <a:ext cx="888857" cy="6322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399" b="1" dirty="0">
                  <a:solidFill>
                    <a:schemeClr val="accent5">
                      <a:lumMod val="50000"/>
                    </a:schemeClr>
                  </a:solidFill>
                </a:rPr>
                <a:t>DNA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3BA65F8-7B60-4B3C-9942-32BB7F3E2C36}"/>
              </a:ext>
            </a:extLst>
          </p:cNvPr>
          <p:cNvGrpSpPr/>
          <p:nvPr/>
        </p:nvGrpSpPr>
        <p:grpSpPr>
          <a:xfrm>
            <a:off x="1201403" y="5036868"/>
            <a:ext cx="1941950" cy="560293"/>
            <a:chOff x="840073" y="5250426"/>
            <a:chExt cx="1942456" cy="560438"/>
          </a:xfrm>
        </p:grpSpPr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BB3F8862-C7ED-40EA-AA2C-8F624EBCEEC4}"/>
                </a:ext>
              </a:extLst>
            </p:cNvPr>
            <p:cNvCxnSpPr/>
            <p:nvPr/>
          </p:nvCxnSpPr>
          <p:spPr>
            <a:xfrm>
              <a:off x="840073" y="5250426"/>
              <a:ext cx="163765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67D3DE6E-14AB-40C6-82B0-234138326DD6}"/>
                </a:ext>
              </a:extLst>
            </p:cNvPr>
            <p:cNvCxnSpPr/>
            <p:nvPr/>
          </p:nvCxnSpPr>
          <p:spPr>
            <a:xfrm>
              <a:off x="992473" y="5388077"/>
              <a:ext cx="163765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F931FA06-31F8-4866-8B27-D63423320F0D}"/>
                </a:ext>
              </a:extLst>
            </p:cNvPr>
            <p:cNvCxnSpPr/>
            <p:nvPr/>
          </p:nvCxnSpPr>
          <p:spPr>
            <a:xfrm>
              <a:off x="1144873" y="5540477"/>
              <a:ext cx="163765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B0C2213-D141-4F33-A05E-B9B7FB895A6F}"/>
                </a:ext>
              </a:extLst>
            </p:cNvPr>
            <p:cNvCxnSpPr/>
            <p:nvPr/>
          </p:nvCxnSpPr>
          <p:spPr>
            <a:xfrm>
              <a:off x="840073" y="5810864"/>
              <a:ext cx="16376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2FC451D-5979-4C22-BBD9-2840B0F53E06}"/>
              </a:ext>
            </a:extLst>
          </p:cNvPr>
          <p:cNvGrpSpPr/>
          <p:nvPr/>
        </p:nvGrpSpPr>
        <p:grpSpPr>
          <a:xfrm>
            <a:off x="4924092" y="5016231"/>
            <a:ext cx="2088811" cy="594530"/>
            <a:chOff x="4807975" y="5220929"/>
            <a:chExt cx="2089354" cy="594685"/>
          </a:xfrm>
        </p:grpSpPr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FD06C607-BD8F-4343-83AC-11F78E6C8D73}"/>
                </a:ext>
              </a:extLst>
            </p:cNvPr>
            <p:cNvCxnSpPr/>
            <p:nvPr/>
          </p:nvCxnSpPr>
          <p:spPr>
            <a:xfrm>
              <a:off x="4807975" y="5220929"/>
              <a:ext cx="1784554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1908C7BD-FA42-4891-AA71-A858444E9E8E}"/>
                </a:ext>
              </a:extLst>
            </p:cNvPr>
            <p:cNvCxnSpPr/>
            <p:nvPr/>
          </p:nvCxnSpPr>
          <p:spPr>
            <a:xfrm>
              <a:off x="4960375" y="5373329"/>
              <a:ext cx="1784554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6C3D5F3D-F484-436E-9EB6-97AD123B5450}"/>
                </a:ext>
              </a:extLst>
            </p:cNvPr>
            <p:cNvCxnSpPr/>
            <p:nvPr/>
          </p:nvCxnSpPr>
          <p:spPr>
            <a:xfrm>
              <a:off x="5112775" y="5525729"/>
              <a:ext cx="1784554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E609E940-3507-4EE4-B3A4-7781DB0FBFBC}"/>
                </a:ext>
              </a:extLst>
            </p:cNvPr>
            <p:cNvCxnSpPr/>
            <p:nvPr/>
          </p:nvCxnSpPr>
          <p:spPr>
            <a:xfrm>
              <a:off x="4960375" y="5815614"/>
              <a:ext cx="16376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E6DB2F6-0299-4C7A-AE56-15D83E7F5AC8}"/>
              </a:ext>
            </a:extLst>
          </p:cNvPr>
          <p:cNvGrpSpPr/>
          <p:nvPr/>
        </p:nvGrpSpPr>
        <p:grpSpPr>
          <a:xfrm>
            <a:off x="8935153" y="5036869"/>
            <a:ext cx="1789590" cy="572936"/>
            <a:chOff x="8937481" y="5136642"/>
            <a:chExt cx="1790056" cy="573085"/>
          </a:xfrm>
        </p:grpSpPr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9CA28728-E217-43A4-BCEA-908FDFE959FE}"/>
                </a:ext>
              </a:extLst>
            </p:cNvPr>
            <p:cNvCxnSpPr/>
            <p:nvPr/>
          </p:nvCxnSpPr>
          <p:spPr>
            <a:xfrm>
              <a:off x="8937481" y="5136642"/>
              <a:ext cx="163765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99FC33A0-7627-436C-ACAC-AEC2D9E46864}"/>
                </a:ext>
              </a:extLst>
            </p:cNvPr>
            <p:cNvCxnSpPr/>
            <p:nvPr/>
          </p:nvCxnSpPr>
          <p:spPr>
            <a:xfrm>
              <a:off x="9089881" y="5289042"/>
              <a:ext cx="163765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91396B2D-ABA1-4DC1-A24D-1115BA0DD087}"/>
                </a:ext>
              </a:extLst>
            </p:cNvPr>
            <p:cNvCxnSpPr/>
            <p:nvPr/>
          </p:nvCxnSpPr>
          <p:spPr>
            <a:xfrm>
              <a:off x="8937481" y="5586824"/>
              <a:ext cx="16376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B6CD3615-7CE0-45D3-BD20-B505A62D6E21}"/>
                </a:ext>
              </a:extLst>
            </p:cNvPr>
            <p:cNvCxnSpPr/>
            <p:nvPr/>
          </p:nvCxnSpPr>
          <p:spPr>
            <a:xfrm>
              <a:off x="9068009" y="5709727"/>
              <a:ext cx="163765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" name="TextBox 162">
            <a:extLst>
              <a:ext uri="{FF2B5EF4-FFF2-40B4-BE49-F238E27FC236}">
                <a16:creationId xmlns:a16="http://schemas.microsoft.com/office/drawing/2014/main" id="{E0231B9A-C63E-412A-988C-4A71F41ED885}"/>
              </a:ext>
            </a:extLst>
          </p:cNvPr>
          <p:cNvSpPr txBox="1"/>
          <p:nvPr/>
        </p:nvSpPr>
        <p:spPr>
          <a:xfrm>
            <a:off x="170083" y="4834289"/>
            <a:ext cx="1336041" cy="6322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399" b="1" dirty="0">
                <a:solidFill>
                  <a:schemeClr val="accent6">
                    <a:lumMod val="50000"/>
                  </a:schemeClr>
                </a:solidFill>
              </a:rPr>
              <a:t>mRNA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DAE6ACD-E0E0-4557-9A87-13B20ADE4C27}"/>
              </a:ext>
            </a:extLst>
          </p:cNvPr>
          <p:cNvGrpSpPr/>
          <p:nvPr/>
        </p:nvGrpSpPr>
        <p:grpSpPr>
          <a:xfrm>
            <a:off x="170085" y="5689399"/>
            <a:ext cx="10554660" cy="999859"/>
            <a:chOff x="-21928" y="5686874"/>
            <a:chExt cx="10557409" cy="1000118"/>
          </a:xfrm>
        </p:grpSpPr>
        <p:sp>
          <p:nvSpPr>
            <p:cNvPr id="77" name="Explosion: 14 Points 76">
              <a:extLst>
                <a:ext uri="{FF2B5EF4-FFF2-40B4-BE49-F238E27FC236}">
                  <a16:creationId xmlns:a16="http://schemas.microsoft.com/office/drawing/2014/main" id="{63235604-4111-4C73-A8C5-8233852BE78F}"/>
                </a:ext>
              </a:extLst>
            </p:cNvPr>
            <p:cNvSpPr/>
            <p:nvPr/>
          </p:nvSpPr>
          <p:spPr>
            <a:xfrm>
              <a:off x="1210570" y="6050383"/>
              <a:ext cx="487355" cy="337002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64" name="Explosion: 14 Points 163">
              <a:extLst>
                <a:ext uri="{FF2B5EF4-FFF2-40B4-BE49-F238E27FC236}">
                  <a16:creationId xmlns:a16="http://schemas.microsoft.com/office/drawing/2014/main" id="{F11963F9-12AE-4334-B75C-13A7BA412241}"/>
                </a:ext>
              </a:extLst>
            </p:cNvPr>
            <p:cNvSpPr/>
            <p:nvPr/>
          </p:nvSpPr>
          <p:spPr>
            <a:xfrm>
              <a:off x="1799003" y="5847379"/>
              <a:ext cx="377469" cy="337002"/>
            </a:xfrm>
            <a:prstGeom prst="irregularSeal2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66" name="Explosion: 14 Points 165">
              <a:extLst>
                <a:ext uri="{FF2B5EF4-FFF2-40B4-BE49-F238E27FC236}">
                  <a16:creationId xmlns:a16="http://schemas.microsoft.com/office/drawing/2014/main" id="{1BC215AA-FCF2-4358-91DB-72BB840FD54E}"/>
                </a:ext>
              </a:extLst>
            </p:cNvPr>
            <p:cNvSpPr/>
            <p:nvPr/>
          </p:nvSpPr>
          <p:spPr>
            <a:xfrm>
              <a:off x="6344566" y="6143307"/>
              <a:ext cx="429377" cy="375184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67" name="Explosion: 14 Points 166">
              <a:extLst>
                <a:ext uri="{FF2B5EF4-FFF2-40B4-BE49-F238E27FC236}">
                  <a16:creationId xmlns:a16="http://schemas.microsoft.com/office/drawing/2014/main" id="{62435F4F-736D-4025-A952-9BC780CCE6E0}"/>
                </a:ext>
              </a:extLst>
            </p:cNvPr>
            <p:cNvSpPr/>
            <p:nvPr/>
          </p:nvSpPr>
          <p:spPr>
            <a:xfrm>
              <a:off x="2088815" y="6181489"/>
              <a:ext cx="377469" cy="337002"/>
            </a:xfrm>
            <a:prstGeom prst="irregularSeal2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68" name="Explosion: 14 Points 167">
              <a:extLst>
                <a:ext uri="{FF2B5EF4-FFF2-40B4-BE49-F238E27FC236}">
                  <a16:creationId xmlns:a16="http://schemas.microsoft.com/office/drawing/2014/main" id="{E70A7D78-B5E4-4887-BDD3-523EFBAD0166}"/>
                </a:ext>
              </a:extLst>
            </p:cNvPr>
            <p:cNvSpPr/>
            <p:nvPr/>
          </p:nvSpPr>
          <p:spPr>
            <a:xfrm>
              <a:off x="2482261" y="5881882"/>
              <a:ext cx="377469" cy="337002"/>
            </a:xfrm>
            <a:prstGeom prst="irregularSeal2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71" name="Explosion: 14 Points 170">
              <a:extLst>
                <a:ext uri="{FF2B5EF4-FFF2-40B4-BE49-F238E27FC236}">
                  <a16:creationId xmlns:a16="http://schemas.microsoft.com/office/drawing/2014/main" id="{29E3DF98-632E-4699-ADA1-ECDD1F11A9C6}"/>
                </a:ext>
              </a:extLst>
            </p:cNvPr>
            <p:cNvSpPr/>
            <p:nvPr/>
          </p:nvSpPr>
          <p:spPr>
            <a:xfrm>
              <a:off x="5231932" y="5974805"/>
              <a:ext cx="429376" cy="337003"/>
            </a:xfrm>
            <a:prstGeom prst="irregularSeal2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72" name="Explosion: 14 Points 171">
              <a:extLst>
                <a:ext uri="{FF2B5EF4-FFF2-40B4-BE49-F238E27FC236}">
                  <a16:creationId xmlns:a16="http://schemas.microsoft.com/office/drawing/2014/main" id="{010C9AC8-1850-4A7C-8D0F-E82B8EE332D8}"/>
                </a:ext>
              </a:extLst>
            </p:cNvPr>
            <p:cNvSpPr/>
            <p:nvPr/>
          </p:nvSpPr>
          <p:spPr>
            <a:xfrm>
              <a:off x="5581772" y="6300429"/>
              <a:ext cx="429376" cy="337003"/>
            </a:xfrm>
            <a:prstGeom prst="irregularSeal2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73" name="Explosion: 14 Points 172">
              <a:extLst>
                <a:ext uri="{FF2B5EF4-FFF2-40B4-BE49-F238E27FC236}">
                  <a16:creationId xmlns:a16="http://schemas.microsoft.com/office/drawing/2014/main" id="{13FD1149-0708-4F10-B530-7EFBACA7246B}"/>
                </a:ext>
              </a:extLst>
            </p:cNvPr>
            <p:cNvSpPr/>
            <p:nvPr/>
          </p:nvSpPr>
          <p:spPr>
            <a:xfrm>
              <a:off x="5817030" y="5901098"/>
              <a:ext cx="429376" cy="337003"/>
            </a:xfrm>
            <a:prstGeom prst="irregularSeal2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74" name="Explosion: 14 Points 173">
              <a:extLst>
                <a:ext uri="{FF2B5EF4-FFF2-40B4-BE49-F238E27FC236}">
                  <a16:creationId xmlns:a16="http://schemas.microsoft.com/office/drawing/2014/main" id="{67A56976-2E55-4DB5-95FE-07B56158B504}"/>
                </a:ext>
              </a:extLst>
            </p:cNvPr>
            <p:cNvSpPr/>
            <p:nvPr/>
          </p:nvSpPr>
          <p:spPr>
            <a:xfrm>
              <a:off x="9068009" y="5979063"/>
              <a:ext cx="429377" cy="375184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75" name="Explosion: 14 Points 174">
              <a:extLst>
                <a:ext uri="{FF2B5EF4-FFF2-40B4-BE49-F238E27FC236}">
                  <a16:creationId xmlns:a16="http://schemas.microsoft.com/office/drawing/2014/main" id="{A2CD37A8-3323-4358-8EC7-7EA204DE1CB2}"/>
                </a:ext>
              </a:extLst>
            </p:cNvPr>
            <p:cNvSpPr/>
            <p:nvPr/>
          </p:nvSpPr>
          <p:spPr>
            <a:xfrm>
              <a:off x="9339184" y="6311808"/>
              <a:ext cx="429377" cy="375184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76" name="Explosion: 14 Points 175">
              <a:extLst>
                <a:ext uri="{FF2B5EF4-FFF2-40B4-BE49-F238E27FC236}">
                  <a16:creationId xmlns:a16="http://schemas.microsoft.com/office/drawing/2014/main" id="{EE998696-C8BC-4F7A-B4B6-F7FF88DBBC07}"/>
                </a:ext>
              </a:extLst>
            </p:cNvPr>
            <p:cNvSpPr/>
            <p:nvPr/>
          </p:nvSpPr>
          <p:spPr>
            <a:xfrm>
              <a:off x="9886837" y="5901099"/>
              <a:ext cx="377469" cy="337002"/>
            </a:xfrm>
            <a:prstGeom prst="irregularSeal2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77" name="Explosion: 14 Points 176">
              <a:extLst>
                <a:ext uri="{FF2B5EF4-FFF2-40B4-BE49-F238E27FC236}">
                  <a16:creationId xmlns:a16="http://schemas.microsoft.com/office/drawing/2014/main" id="{C5E6D30F-7488-4B9E-A198-94F8F66C0FC4}"/>
                </a:ext>
              </a:extLst>
            </p:cNvPr>
            <p:cNvSpPr/>
            <p:nvPr/>
          </p:nvSpPr>
          <p:spPr>
            <a:xfrm>
              <a:off x="10158012" y="6219848"/>
              <a:ext cx="377469" cy="337002"/>
            </a:xfrm>
            <a:prstGeom prst="irregularSeal2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798"/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77CB66DF-3FB2-4CFA-A657-8644DCB56CC6}"/>
                </a:ext>
              </a:extLst>
            </p:cNvPr>
            <p:cNvSpPr txBox="1"/>
            <p:nvPr/>
          </p:nvSpPr>
          <p:spPr>
            <a:xfrm>
              <a:off x="-21928" y="5686874"/>
              <a:ext cx="1178568" cy="6322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399" b="1" dirty="0">
                  <a:solidFill>
                    <a:srgbClr val="C00000"/>
                  </a:solidFill>
                </a:rPr>
                <a:t>Protein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52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2C306-E425-4472-9548-6677159E3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913" y="149115"/>
            <a:ext cx="9810947" cy="753787"/>
          </a:xfrm>
        </p:spPr>
        <p:txBody>
          <a:bodyPr/>
          <a:lstStyle/>
          <a:p>
            <a:r>
              <a:rPr lang="en-CA" dirty="0"/>
              <a:t>Why Single-cell ?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126A8E2-63EE-43C9-ACFB-160BA36F48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506" y="1553959"/>
            <a:ext cx="5997716" cy="3998477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6C9F15-8BC7-4E45-8448-F6E24DBB2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695" y="1177328"/>
            <a:ext cx="5355766" cy="48716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D75945-32E1-4F2C-90B0-6F6F069E5F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506" y="1382922"/>
            <a:ext cx="6527116" cy="48179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E38221-D911-4E5F-8896-C9B11FEB6A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070" y="1553959"/>
            <a:ext cx="5936340" cy="43101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AFB4DAF-4533-40FD-B9DD-67731BC7A1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43" y="1660231"/>
            <a:ext cx="7287042" cy="4372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4104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5FA91-2E82-C502-88DB-CB6A930D2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kern="0" dirty="0"/>
              <a:t>How it works</a:t>
            </a:r>
            <a:br>
              <a:rPr lang="en-US" kern="0" dirty="0"/>
            </a:b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0380D-CA72-DBA8-7C8F-BB493D4AE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A4528-5147-4E94-A784-136916B29297}" type="datetime1">
              <a:rPr lang="en-GB" smtClean="0"/>
              <a:t>22/04/2026</a:t>
            </a:fld>
            <a:r>
              <a:rPr lang="en-GB"/>
              <a:t>11/06/2024</a:t>
            </a:r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28EE6D-1983-AF81-069D-3D63BA83E86E}"/>
              </a:ext>
            </a:extLst>
          </p:cNvPr>
          <p:cNvSpPr txBox="1">
            <a:spLocks/>
          </p:cNvSpPr>
          <p:nvPr/>
        </p:nvSpPr>
        <p:spPr bwMode="auto">
          <a:xfrm>
            <a:off x="276881" y="620688"/>
            <a:ext cx="8596668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 sz="4500" b="1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U Passata" pitchFamily="34" charset="0"/>
              </a:defRPr>
            </a:lvl2pPr>
            <a:lvl3pPr algn="l" rtl="0" eaLnBrk="1" fontAlgn="base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U Passata" pitchFamily="34" charset="0"/>
              </a:defRPr>
            </a:lvl3pPr>
            <a:lvl4pPr algn="l" rtl="0" eaLnBrk="1" fontAlgn="base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U Passata" pitchFamily="34" charset="0"/>
              </a:defRPr>
            </a:lvl4pPr>
            <a:lvl5pPr algn="l" rtl="0" eaLnBrk="1" fontAlgn="base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U Passata" pitchFamily="34" charset="0"/>
              </a:defRPr>
            </a:lvl5pPr>
            <a:lvl6pPr marL="457200" algn="l" rtl="0" eaLnBrk="1" fontAlgn="base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U Passata" pitchFamily="34" charset="0"/>
              </a:defRPr>
            </a:lvl6pPr>
            <a:lvl7pPr marL="914400" algn="l" rtl="0" eaLnBrk="1" fontAlgn="base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U Passata" pitchFamily="34" charset="0"/>
              </a:defRPr>
            </a:lvl7pPr>
            <a:lvl8pPr marL="1371600" algn="l" rtl="0" eaLnBrk="1" fontAlgn="base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U Passata" pitchFamily="34" charset="0"/>
              </a:defRPr>
            </a:lvl8pPr>
            <a:lvl9pPr marL="1828800" algn="l" rtl="0" eaLnBrk="1" fontAlgn="base" hangingPunct="1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U Passata" pitchFamily="34" charset="0"/>
              </a:defRPr>
            </a:lvl9pPr>
          </a:lstStyle>
          <a:p>
            <a:pPr>
              <a:buFontTx/>
            </a:pPr>
            <a:endParaRPr lang="en-US" kern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E0D562-F4A0-69D7-0B2A-C0698060886C}"/>
              </a:ext>
            </a:extLst>
          </p:cNvPr>
          <p:cNvSpPr txBox="1"/>
          <p:nvPr/>
        </p:nvSpPr>
        <p:spPr>
          <a:xfrm>
            <a:off x="6958508" y="6147789"/>
            <a:ext cx="4752528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dirty="0">
                <a:solidFill>
                  <a:srgbClr val="333333"/>
                </a:solidFill>
                <a:effectLst/>
                <a:latin typeface="Noto Serif"/>
              </a:rPr>
              <a:t>Stephanie Hicks, Welcome to the World of Single-Cell RNA-Sequencing</a:t>
            </a:r>
            <a:endParaRPr lang="en-US" sz="1000" dirty="0">
              <a:solidFill>
                <a:srgbClr val="333333"/>
              </a:solidFill>
              <a:latin typeface="Noto Serif"/>
            </a:endParaRPr>
          </a:p>
        </p:txBody>
      </p:sp>
      <p:pic>
        <p:nvPicPr>
          <p:cNvPr id="9" name="Content Placeholder 5" descr="A diagram of a single-cell&#10;&#10;Description automatically generated">
            <a:extLst>
              <a:ext uri="{FF2B5EF4-FFF2-40B4-BE49-F238E27FC236}">
                <a16:creationId xmlns:a16="http://schemas.microsoft.com/office/drawing/2014/main" id="{BA244E60-8486-B1E5-ABD8-9BFBE1776C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1"/>
          <a:stretch/>
        </p:blipFill>
        <p:spPr bwMode="auto">
          <a:xfrm>
            <a:off x="1013261" y="1406722"/>
            <a:ext cx="7385408" cy="478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81465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3543737474598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354373747459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3543737490223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3543737474598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3543737474598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35437375566864"/>
</p:tagLst>
</file>

<file path=ppt/theme/theme1.xml><?xml version="1.0" encoding="utf-8"?>
<a:theme xmlns:a="http://schemas.openxmlformats.org/drawingml/2006/main" name="AU 16:9">
  <a:themeElements>
    <a:clrScheme name="01 AU Blue">
      <a:dk1>
        <a:srgbClr val="000000"/>
      </a:dk1>
      <a:lt1>
        <a:srgbClr val="FFFFFF"/>
      </a:lt1>
      <a:dk2>
        <a:srgbClr val="002546"/>
      </a:dk2>
      <a:lt2>
        <a:srgbClr val="002546"/>
      </a:lt2>
      <a:accent1>
        <a:srgbClr val="0A1449"/>
      </a:accent1>
      <a:accent2>
        <a:srgbClr val="183D83"/>
      </a:accent2>
      <a:accent3>
        <a:srgbClr val="87D1F4"/>
      </a:accent3>
      <a:accent4>
        <a:srgbClr val="33525F"/>
      </a:accent4>
      <a:accent5>
        <a:srgbClr val="548195"/>
      </a:accent5>
      <a:accent6>
        <a:srgbClr val="C6C6C6"/>
      </a:accent6>
      <a:hlink>
        <a:srgbClr val="03428E"/>
      </a:hlink>
      <a:folHlink>
        <a:srgbClr val="03428E"/>
      </a:folHlink>
    </a:clrScheme>
    <a:fontScheme name="AU Passata">
      <a:majorFont>
        <a:latin typeface="AU Passata"/>
        <a:ea typeface=""/>
        <a:cs typeface=""/>
      </a:majorFont>
      <a:minorFont>
        <a:latin typeface="AU Passat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1778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 typeface="AU Passata" pitchFamily="34" charset="0"/>
          <a:buNone/>
          <a:tabLst/>
          <a:defRPr kumimoji="0" sz="1600" b="0" i="0" u="none" strike="noStrike" cap="none" normalizeH="0" baseline="0" dirty="0" err="1">
            <a:ln>
              <a:noFill/>
            </a:ln>
            <a:solidFill>
              <a:schemeClr val="bg1"/>
            </a:solidFill>
            <a:effectLst/>
            <a:latin typeface="AU Passat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778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ts val="3600"/>
          </a:lnSpc>
          <a:spcBef>
            <a:spcPct val="0"/>
          </a:spcBef>
          <a:spcAft>
            <a:spcPct val="0"/>
          </a:spcAft>
          <a:buClrTx/>
          <a:buSzTx/>
          <a:buFont typeface="AU Passata" pitchFamily="34" charset="0"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U Passata" pitchFamily="34" charset="0"/>
          </a:defRPr>
        </a:defPPr>
      </a:lst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95000"/>
          </a:lnSpc>
          <a:defRPr sz="1600" dirty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U PowerPoint Template 16-9.potx" id="{7A6F7BDC-B87C-43B1-A03F-8FC29EB8E4AA}" vid="{0342C178-0357-4DD1-B9D7-A15D067ACA9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slideVersion":4,"isValidatorEnabled":false,"isLocked":false,"elementsMetadata":[{"type":"shape","elementConfiguration":{"binding":"{{FormatDateTime(Form.Date, \"d. MMMM yyyy\")}}","visibility":"","type":"text","disableUpdates":false}},{"type":"shape","elementConfiguration":{"binding":"{{Form.EventOccasion}}","visibility":"","type":"text","disableUpdates":false}},{"type":"shape","elementConfiguration":{"binding":"{{Switch(UserProfile.DocumentLanguage.Language,\"da-DK\",UserProfile.Title,\"en-GB\",UserProfile.Title_EN,UserProfile.Title)}}","visibility":"","type":"text","disableUpdates":false}},{"type":"shape","elementConfiguration":{"binding":"{{UserProfile.Name}}","visibility":"","type":"text","disableUpdates":false}},{"type":"shape","elementConfiguration":{"inheritDimensions":"{{InheritDimensions.InheritNone}}","width":"4.61 cm","height":"1.55 cm","image":"{{UserProfile.UnitId.ExtraLogoRef.ImageRightAlignedNegRef.ImageFile}}","visibility":"","type":"image","disableUpdates":false}},{"type":"shape","elementConfiguration":{"binding":"{{UserProfile.UnitId.Logo2}}","visibility":"","type":"text","disableUpdates":false}},{"type":"shape","elementConfiguration":{"binding":"{{UserProfile.UnitId.Logo1PowerPoint}}","visibility":"","type":"text","disableUpdates":false}}],"slideId":"638344221284623770","enableDocumentContentUpdater":false,"version":"2.0"}]]></TemplafySlideTemplateConfiguration>
</file>

<file path=customXml/item11.xml><?xml version="1.0" encoding="utf-8"?>
<TemplafySlideTemplateConfiguration><![CDATA[{"slideVersion":4,"isValidatorEnabled":false,"isLocked":false,"elementsMetadata":[{"type":"shape","elementConfiguration":{"binding":"{{FormatDateTime(Form.Date, \"d. MMMM yyyy\")}}","visibility":"","type":"text","disableUpdates":false}},{"type":"shape","elementConfiguration":{"binding":"{{Form.EventOccasion}}","visibility":"","type":"text","disableUpdates":false}},{"type":"shape","elementConfiguration":{"binding":"{{Switch(UserProfile.DocumentLanguage.Language,\"da-DK\",UserProfile.Title,\"en-GB\",UserProfile.Title_EN,UserProfile.Title)}}","visibility":"","type":"text","disableUpdates":false}},{"type":"shape","elementConfiguration":{"binding":"{{UserProfile.Name}}","visibility":"","type":"text","disableUpdates":false}},{"type":"shape","elementConfiguration":{"inheritDimensions":"{{InheritDimensions.InheritNone}}","width":"4.61 cm","height":"1.55 cm","image":"{{UserProfile.UnitId.ExtraLogoRef.ImageRightAlignedNegRef.ImageFile}}","visibility":"","type":"image","disableUpdates":false}},{"type":"shape","elementConfiguration":{"binding":"{{UserProfile.UnitId.Logo2}}","visibility":"","type":"text","disableUpdates":false}},{"type":"shape","elementConfiguration":{"binding":"{{UserProfile.UnitId.Logo1PowerPoint}}","visibility":"","type":"text","disableUpdates":false}}],"slideId":"638344221284623770","enableDocumentContentUpdater":false,"version":"2.0"}]]></TemplafySlideTemplateConfiguration>
</file>

<file path=customXml/item12.xml><?xml version="1.0" encoding="utf-8"?>
<TemplafySlideFormConfiguration><![CDATA[{"formFields":[{"required":true,"helpTexts":{},"spacing":{},"shareValue":false,"type":"datePicker","name":"Date","label":"Date"},{"required":false,"placeholder":"","lines":1,"helpTexts":{},"spacing":{},"shareValue":false,"type":"textBox","name":"EventOccasion","label":"Event / Occasion"}],"formDataEntries":[]}]]></TemplafySlideFormConfiguration>
</file>

<file path=customXml/item13.xml><?xml version="1.0" encoding="utf-8"?>
<TemplafySlideTemplateConfiguration><![CDATA[{"slideVersion":4,"isValidatorEnabled":false,"isLocked":false,"elementsMetadata":[{"type":"shape","elementConfiguration":{"binding":"{{UserProfile.UnitId.Logo1PowerPoint}}","visibility":"","type":"text","disableUpdates":false}}],"slideId":"638344221285170220","enableDocumentContentUpdater":false,"version":"2.0"}]]></TemplafySlideTemplateConfiguration>
</file>

<file path=customXml/item14.xml><?xml version="1.0" encoding="utf-8"?>
<TemplafySlideTemplateConfiguration><![CDATA[{"slideVersion":4,"isValidatorEnabled":false,"isLocked":false,"elementsMetadata":[],"slideId":"638344221285055523","enableDocumentContentUpdater":false,"version":"2.0"}]]></TemplafySlideTemplateConfiguration>
</file>

<file path=customXml/item2.xml><?xml version="1.0" encoding="utf-8"?>
<TemplafySlideFormConfiguration><![CDATA[{"formFields":[{"required":true,"helpTexts":{},"spacing":{},"shareValue":false,"type":"datePicker","name":"Date","label":"Date"},{"required":false,"placeholder":"","lines":1,"helpTexts":{},"spacing":{},"shareValue":false,"type":"textBox","name":"EventOccasion","label":"Event / Occasion"}],"formDataEntries":[]}]]></TemplafySlideFormConfiguration>
</file>

<file path=customXml/item3.xml><?xml version="1.0" encoding="utf-8"?>
<TemplafyFormConfiguration><![CDATA[{"formFields":[{"required":true,"helpTexts":{},"spacing":{},"shareValue":false,"type":"datePicker","name":"Date","label":"Date"},{"required":false,"placeholder":"","lines":1,"helpTexts":{},"spacing":{},"shareValue":false,"type":"textBox","name":"EventOccasion","label":"Event / Occasion"},{"distinct":false,"hideIfNoUserInteractionRequired":false,"required":false,"defaultValue":"Blå","autoSelectFirstOption":false,"helpTexts":{},"spacing":{},"shareValue":false,"type":"dropDown","dataSourceName":"ColorThemePowerPoint","dataSourceFieldName":"Name","name":"ChooseColorTheme","label":"Choose Color theme"}],"formDataEntries":[{"name":"Date","value":"zTnW0XTbnNukDsORk2T9Gg=="},{"name":"EventOccasion","value":"Ia2eD28FxyVTQDebPF1aJg=="},{"name":"ChooseColorTheme","value":"XmRlVpWiose5Rf1eG6aJznCjkbXXnh6o3o1+21OmFqQ="}]}]]></TemplafyFormConfiguration>
</file>

<file path=customXml/item4.xml><?xml version="1.0" encoding="utf-8"?>
<TemplafySlideTemplateConfiguration><![CDATA[{"slideVersion":4,"isValidatorEnabled":false,"isLocked":false,"elementsMetadata":[{"type":"shape","elementConfiguration":{"binding":"{{FormatDateTime(Form.Date, \"d. MMMM yyyy\")}}","visibility":"","type":"text","disableUpdates":false}},{"type":"shape","elementConfiguration":{"binding":"{{Form.EventOccasion}}","visibility":"","type":"text","disableUpdates":false}},{"type":"shape","elementConfiguration":{"binding":"{{Switch(UserProfile.DocumentLanguage.Language,\"da-DK\",UserProfile.Title,\"en-GB\",UserProfile.Title_EN,UserProfile.Title)}}","visibility":"","type":"text","disableUpdates":false}},{"type":"shape","elementConfiguration":{"binding":"{{UserProfile.Name}}","visibility":"","type":"text","disableUpdates":false}},{"type":"shape","elementConfiguration":{"inheritDimensions":"{{InheritDimensions.InheritNone}}","width":"4.61 cm","height":"1.55 cm","image":"{{UserProfile.UnitId.ExtraLogoRef.ImageRightAlignedNegRef.ImageFile}}","visibility":"","type":"image","disableUpdates":false}},{"type":"shape","elementConfiguration":{"binding":"{{UserProfile.UnitId.Logo2}}","visibility":"","type":"text","disableUpdates":false}},{"type":"shape","elementConfiguration":{"binding":"{{UserProfile.UnitId.Logo1PowerPoint}}","visibility":"","type":"text","disableUpdates":false}}],"slideId":"638344221284623770","enableDocumentContentUpdater":false,"version":"2.0"}]]></TemplafySlideTemplateConfiguration>
</file>

<file path=customXml/item5.xml><?xml version="1.0" encoding="utf-8"?>
<TemplafySlideTemplateConfiguration><![CDATA[{"slideVersion":4,"isValidatorEnabled":false,"isLocked":false,"elementsMetadata":[{"type":"shape","elementConfiguration":{"binding":"{{FormatDateTime(Form.Date, \"d. MMMM yyyy\")}}","visibility":"","type":"text","disableUpdates":false}},{"type":"shape","elementConfiguration":{"binding":"{{Form.EventOccasion}}","visibility":"","type":"text","disableUpdates":false}},{"type":"shape","elementConfiguration":{"binding":"{{Switch(UserProfile.DocumentLanguage.Language,\"da-DK\",UserProfile.Title,\"en-GB\",UserProfile.Title_EN,UserProfile.Title)}}","visibility":"","type":"text","disableUpdates":false}},{"type":"shape","elementConfiguration":{"binding":"{{UserProfile.Name}}","visibility":"","type":"text","disableUpdates":false}},{"type":"shape","elementConfiguration":{"inheritDimensions":"{{InheritDimensions.InheritNone}}","width":"4.61 cm","height":"1.55 cm","image":"{{UserProfile.UnitId.ExtraLogoRef.ImageRightAlignedNegRef.ImageFile}}","visibility":"","type":"image","disableUpdates":false}},{"type":"shape","elementConfiguration":{"binding":"{{UserProfile.UnitId.Logo2}}","visibility":"","type":"text","disableUpdates":false}},{"type":"shape","elementConfiguration":{"binding":"{{UserProfile.UnitId.Logo1PowerPoint}}","visibility":"","type":"text","disableUpdates":false}}],"slideId":"638344221284623770","enableDocumentContentUpdater":false,"version":"2.0"}]]></TemplafySlideTemplateConfiguration>
</file>

<file path=customXml/item6.xml><?xml version="1.0" encoding="utf-8"?>
<TemplafyTemplateConfiguration><![CDATA[{"elementsMetadata":[{"type":"shape","id":"bb473f72-a069-4ed2-9824-b0713e3ffe46","elementConfiguration":{"binding":"{{FormatDateTime(Form.Date, \"d. MMMM yyyy\")}}","visibility":"","type":"text","disableUpdates":false}},{"type":"shape","id":"1bf38e36-f252-4635-9ef3-5c74585828c6","elementConfiguration":{"binding":"{{Form.EventOccasion}}","visibility":"","type":"text","disableUpdates":false}},{"type":"shape","id":"04bcbb3e-ef6a-4816-893b-95538c4e2ea7","elementConfiguration":{"binding":"{{Switch(UserProfile.DocumentLanguage.Language,\"da-DK\",UserProfile.Title,\"en-GB\",UserProfile.Title_EN,UserProfile.Title)}}","visibility":"","type":"text","disableUpdates":false}},{"type":"shape","id":"4b6e15a1-e0be-43f8-add3-daa80a6b511e","elementConfiguration":{"binding":"{{UserProfile.Name}}","visibility":"","type":"text","disableUpdates":false}},{"type":"shape","id":"9edaea09-8688-4680-bb91-644c4b2a5eee","elementConfiguration":{"inheritDimensions":"{{InheritDimensions.InheritNone}}","width":"4.61 cm","height":"1.55 cm","image":"{{UserProfile.UnitId.ExtraLogoRef.ImageRightAlignedRef.ImageFile}}","visibility":"","type":"image","disableUpdates":false}},{"type":"shape","id":"e8516d6c-6232-4369-94d8-294fca22bfd2","elementConfiguration":{"binding":"{{UserProfile.UnitId.Logo2}}","visibility":"","type":"text","disableUpdates":false}},{"type":"shape","id":"07633a51-3022-4e44-a69c-f9b4f95f216c","elementConfiguration":{"binding":"{{UserProfile.UnitId.Logo1PowerPoint}}","visibility":"","type":"text","disableUpdates":false}},{"type":"shape","id":"525287c7-0475-4b6f-981e-a18f2fe2ee22","elementConfiguration":{"binding":"{{FormatDateTime(Form.Date, \"d. MMMM yyyy\")}}","visibility":"","type":"text","disableUpdates":false}},{"type":"shape","id":"3944b208-fcb3-4be2-bb01-d484485eda81","elementConfiguration":{"binding":"{{Form.EventOccasion}}","visibility":"","type":"text","disableUpdates":false}},{"type":"shape","id":"9d38a91a-06da-4e11-b419-6413fd1940c0","elementConfiguration":{"inheritDimensions":"{{InheritDimensions.InheritNone}}","width":"4.61 cm","height":"1.55 cm","image":"{{UserProfile.UnitId.ExtraLogoRef.ImageRightAlignedNegRef.ImageFile}}","visibility":"","type":"image","disableUpdates":false}},{"type":"shape","id":"5e6cceae-b2cd-4868-af69-4e489a19ce31","elementConfiguration":{"binding":"{{UserProfile.UnitId.Logo2}}","visibility":"","type":"text","disableUpdates":false}},{"type":"shape","id":"43e48b87-f300-4238-8479-8c15248be189","elementConfiguration":{"binding":"{{UserProfile.UnitId.Logo1PowerPoint}}","visibility":"","type":"text","disableUpdates":false}},{"type":"shape","id":"678dcf91-e6c4-4b73-a386-337c8c84778c","elementConfiguration":{"binding":"{{FormatDateTime(Form.Date, \"d. MMMM yyyy\")}}","visibility":"","type":"text","disableUpdates":false}},{"type":"shape","id":"44af2946-4b77-4007-9147-03cc2369f864","elementConfiguration":{"binding":"{{Form.EventOccasion}}","visibility":"","type":"text","disableUpdates":false}},{"type":"shape","id":"ef42b7a0-6a80-4a66-8cc9-4d1465d0937f","elementConfiguration":{"binding":"{{UserProfile.Name}}","visibility":"","type":"text","disableUpdates":false}},{"type":"shape","id":"69ca2d4c-e637-4512-b7ea-47b5f8294821","elementConfiguration":{"inheritDimensions":"{{InheritDimensions.InheritNone}}","width":"4.61 cm","height":"1.55 cm","image":"{{UserProfile.UnitId.ExtraLogoRef.ImageRightAlignedNegRef.ImageFile}}","visibility":"","type":"image","disableUpdates":false}},{"type":"shape","id":"b49a76f1-e420-4af7-acaf-b2678a8fddbd","elementConfiguration":{"binding":"{{UserProfile.UnitId.Logo2}}","visibility":"","type":"text","disableUpdates":false}},{"type":"shape","id":"369143ac-0886-4b52-b5f5-bda1a08a2b02","elementConfiguration":{"binding":"{{UserProfile.UnitId.Logo1PowerPoint}}","visibility":"","type":"text","disableUpdates":false}},{"type":"shape","id":"2bb9b7ff-2f7f-4b7f-87ac-c596e83042fe","elementConfiguration":{"binding":"{{UserProfile.UnitId.Logo1PowerPoint}}","visibility":"","type":"text","disableUpdates":false}},{"type":"shape","id":"0a44e238-9e01-4a25-bbc9-24cca53ac0ee","elementConfiguration":{"binding":"{{FormatDateTime(Form.Date, \"d. MMMM yyyy\")}}","visibility":"","type":"text","disableUpdates":false}},{"type":"shape","id":"359fe1d8-b68d-4819-a0b7-de37806af790","elementConfiguration":{"binding":"{{Form.EventOccasion}}","visibility":"","type":"text","disableUpdates":false}},{"type":"shape","id":"a1a994db-78c9-466b-95a5-7f433a56cf3a","elementConfiguration":{"binding":"{{Switch(UserProfile.DocumentLanguage.Language,\"da-DK\",UserProfile.Title,\"en-GB\",UserProfile.Title_EN,UserProfile.Title)}}","visibility":"","type":"text","disableUpdates":false}},{"type":"shape","id":"3caed3fe-d5f6-4923-b9e5-6a621b0fec0b","elementConfiguration":{"binding":"{{UserProfile.Name}}","visibility":"","type":"text","disableUpdates":false}},{"type":"shape","id":"afc7716a-664c-40c6-866c-f4360622d6d1","elementConfiguration":{"inheritDimensions":"{{InheritDimensions.InheritNone}}","width":"4.61 cm","height":"1.55 cm","image":"{{UserProfile.UnitId.ExtraLogoRef.ImageRightAlignedNegRef.ImageFile}}","visibility":"","type":"image","disableUpdates":false}},{"type":"shape","id":"510721db-f942-488b-b429-e917548f76b4","elementConfiguration":{"binding":"{{UserProfile.UnitId.Logo2}}","visibility":"","type":"text","disableUpdates":false}},{"type":"shape","id":"d49a2a17-307a-4fe4-b8d1-ae676b24ee3a","elementConfiguration":{"binding":"{{UserProfile.UnitId.Logo1PowerPoint}}","visibility":"","type":"text","disableUpdates":false}}],"transformationConfigurations":[{"language":"{{DocumentLanguage}}","disableUpdates":false,"type":"proofingLanguage"},{"colorTheme":"{{Form.ChooseColorTheme.ColorThemeRef.ColorTheme}}","disableUpdates":false,"originalColorThemeXml":"<a:clrScheme name=\"01 AU Blue\" xmlns:a=\"http://schemas.openxmlformats.org/drawingml/2006/main\"><a:dk1><a:srgbClr val=\"000000\" /></a:dk1><a:lt1><a:srgbClr val=\"FFFFFF\" /></a:lt1><a:dk2><a:srgbClr val=\"002546\" /></a:dk2><a:lt2><a:srgbClr val=\"002546\" /></a:lt2><a:accent1><a:srgbClr val=\"0A1449\" /></a:accent1><a:accent2><a:srgbClr val=\"183D83\" /></a:accent2><a:accent3><a:srgbClr val=\"87D1F4\" /></a:accent3><a:accent4><a:srgbClr val=\"33525F\" /></a:accent4><a:accent5><a:srgbClr val=\"548195\" /></a:accent5><a:accent6><a:srgbClr val=\"C6C6C6\" /></a:accent6><a:hlink><a:srgbClr val=\"03428E\" /></a:hlink><a:folHlink><a:srgbClr val=\"03428E\" /></a:folHlink></a:clrScheme>","type":"colorTheme"}],"templateName":"PowerPoint skabelon","templateDescription":"PowerPoint template 16:9 (convertible to 16:10 or 4:3)","enableDocumentContentUpdater":true,"version":"2.0"}]]></Templafy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{"required":true,"helpTexts":{},"spacing":{},"shareValue":false,"type":"datePicker","name":"Date","label":"Date"},{"required":false,"placeholder":"","lines":1,"helpTexts":{},"spacing":{},"shareValue":false,"type":"textBox","name":"EventOccasion","label":"Event / Occasion"}],"formDataEntries":[]}]]></TemplafySlideFormConfiguration>
</file>

<file path=customXml/item9.xml><?xml version="1.0" encoding="utf-8"?>
<TemplafySlideFormConfiguration><![CDATA[{"formFields":[{"required":true,"helpTexts":{},"spacing":{},"shareValue":false,"type":"datePicker","name":"Date","label":"Date"},{"required":false,"placeholder":"","lines":1,"helpTexts":{},"spacing":{},"shareValue":false,"type":"textBox","name":"EventOccasion","label":"Event / Occasion"}],"formDataEntries":[]}]]></TemplafySlideFormConfiguration>
</file>

<file path=customXml/itemProps1.xml><?xml version="1.0" encoding="utf-8"?>
<ds:datastoreItem xmlns:ds="http://schemas.openxmlformats.org/officeDocument/2006/customXml" ds:itemID="{F6BDCACD-D9F5-4F4E-8192-10C1008EFFE8}">
  <ds:schemaRefs/>
</ds:datastoreItem>
</file>

<file path=customXml/itemProps10.xml><?xml version="1.0" encoding="utf-8"?>
<ds:datastoreItem xmlns:ds="http://schemas.openxmlformats.org/officeDocument/2006/customXml" ds:itemID="{499FE3B5-A0BE-4B24-AF4B-643B72BCA167}">
  <ds:schemaRefs/>
</ds:datastoreItem>
</file>

<file path=customXml/itemProps11.xml><?xml version="1.0" encoding="utf-8"?>
<ds:datastoreItem xmlns:ds="http://schemas.openxmlformats.org/officeDocument/2006/customXml" ds:itemID="{FF75F5C2-DB1F-466C-9927-4D46DB1D6984}">
  <ds:schemaRefs/>
</ds:datastoreItem>
</file>

<file path=customXml/itemProps12.xml><?xml version="1.0" encoding="utf-8"?>
<ds:datastoreItem xmlns:ds="http://schemas.openxmlformats.org/officeDocument/2006/customXml" ds:itemID="{C630145D-070F-4DA3-ADFE-4DB59D57A051}">
  <ds:schemaRefs/>
</ds:datastoreItem>
</file>

<file path=customXml/itemProps13.xml><?xml version="1.0" encoding="utf-8"?>
<ds:datastoreItem xmlns:ds="http://schemas.openxmlformats.org/officeDocument/2006/customXml" ds:itemID="{F6929CAD-9C4B-4C57-B5A5-181E7E3C58CB}">
  <ds:schemaRefs/>
</ds:datastoreItem>
</file>

<file path=customXml/itemProps14.xml><?xml version="1.0" encoding="utf-8"?>
<ds:datastoreItem xmlns:ds="http://schemas.openxmlformats.org/officeDocument/2006/customXml" ds:itemID="{3711B4B0-0534-4D87-9554-EE0E3A45C434}">
  <ds:schemaRefs/>
</ds:datastoreItem>
</file>

<file path=customXml/itemProps2.xml><?xml version="1.0" encoding="utf-8"?>
<ds:datastoreItem xmlns:ds="http://schemas.openxmlformats.org/officeDocument/2006/customXml" ds:itemID="{EA496C84-FD70-4560-8D0D-F72044457A07}">
  <ds:schemaRefs/>
</ds:datastoreItem>
</file>

<file path=customXml/itemProps3.xml><?xml version="1.0" encoding="utf-8"?>
<ds:datastoreItem xmlns:ds="http://schemas.openxmlformats.org/officeDocument/2006/customXml" ds:itemID="{7DA86E9B-4135-4144-9EBF-FD9F3AFEC348}">
  <ds:schemaRefs/>
</ds:datastoreItem>
</file>

<file path=customXml/itemProps4.xml><?xml version="1.0" encoding="utf-8"?>
<ds:datastoreItem xmlns:ds="http://schemas.openxmlformats.org/officeDocument/2006/customXml" ds:itemID="{B2CA2D4C-0385-4D99-AB8D-7792A88C817E}">
  <ds:schemaRefs/>
</ds:datastoreItem>
</file>

<file path=customXml/itemProps5.xml><?xml version="1.0" encoding="utf-8"?>
<ds:datastoreItem xmlns:ds="http://schemas.openxmlformats.org/officeDocument/2006/customXml" ds:itemID="{AB5FFF83-78F2-4BA4-8060-5D59DA7B6682}">
  <ds:schemaRefs/>
</ds:datastoreItem>
</file>

<file path=customXml/itemProps6.xml><?xml version="1.0" encoding="utf-8"?>
<ds:datastoreItem xmlns:ds="http://schemas.openxmlformats.org/officeDocument/2006/customXml" ds:itemID="{AFC86994-F0FF-421B-841D-005E37E2CB9C}">
  <ds:schemaRefs/>
</ds:datastoreItem>
</file>

<file path=customXml/itemProps7.xml><?xml version="1.0" encoding="utf-8"?>
<ds:datastoreItem xmlns:ds="http://schemas.openxmlformats.org/officeDocument/2006/customXml" ds:itemID="{E6076CFF-B2D0-45B5-8D6B-A70E14E9B3D8}">
  <ds:schemaRefs/>
</ds:datastoreItem>
</file>

<file path=customXml/itemProps8.xml><?xml version="1.0" encoding="utf-8"?>
<ds:datastoreItem xmlns:ds="http://schemas.openxmlformats.org/officeDocument/2006/customXml" ds:itemID="{7E04581C-D7FD-4482-805D-038A22FDA87B}">
  <ds:schemaRefs/>
</ds:datastoreItem>
</file>

<file path=customXml/itemProps9.xml><?xml version="1.0" encoding="utf-8"?>
<ds:datastoreItem xmlns:ds="http://schemas.openxmlformats.org/officeDocument/2006/customXml" ds:itemID="{77FE266E-D7AC-4B11-BFBC-74030B4919E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3121</TotalTime>
  <Words>466</Words>
  <Application>Microsoft Office PowerPoint</Application>
  <PresentationFormat>Custom</PresentationFormat>
  <Paragraphs>158</Paragraphs>
  <Slides>43</Slides>
  <Notes>2</Notes>
  <HiddenSlides>2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3" baseType="lpstr">
      <vt:lpstr>Calibri Light</vt:lpstr>
      <vt:lpstr>AU Peto</vt:lpstr>
      <vt:lpstr>Noto Serif</vt:lpstr>
      <vt:lpstr>Open Sans</vt:lpstr>
      <vt:lpstr>AU Passata Light</vt:lpstr>
      <vt:lpstr>Calibri</vt:lpstr>
      <vt:lpstr>AU Passata</vt:lpstr>
      <vt:lpstr>Georgia</vt:lpstr>
      <vt:lpstr>Arial</vt:lpstr>
      <vt:lpstr>AU 16:9</vt:lpstr>
      <vt:lpstr>Single-cell rnaseq</vt:lpstr>
      <vt:lpstr>PowerPoint Presentation</vt:lpstr>
      <vt:lpstr>Join the discord channel</vt:lpstr>
      <vt:lpstr>Access to the material</vt:lpstr>
      <vt:lpstr>Single-cell rnaseq</vt:lpstr>
      <vt:lpstr>PowerPoint Presentation</vt:lpstr>
      <vt:lpstr>What is gene expression?</vt:lpstr>
      <vt:lpstr>Why Single-cell ?</vt:lpstr>
      <vt:lpstr>How it works </vt:lpstr>
      <vt:lpstr>Single cell workflow</vt:lpstr>
      <vt:lpstr>Single-cell rnaseq workflow</vt:lpstr>
      <vt:lpstr>Data alignment</vt:lpstr>
      <vt:lpstr>cellranger</vt:lpstr>
      <vt:lpstr>Cellbender (data denoising)</vt:lpstr>
      <vt:lpstr>Cellbender (data denoising)</vt:lpstr>
      <vt:lpstr>seurat</vt:lpstr>
      <vt:lpstr>PowerPoint Presentation</vt:lpstr>
      <vt:lpstr>Seurat object</vt:lpstr>
      <vt:lpstr>Seurat object</vt:lpstr>
      <vt:lpstr>Seurat object</vt:lpstr>
      <vt:lpstr>Seurat object</vt:lpstr>
      <vt:lpstr>Seurat object</vt:lpstr>
      <vt:lpstr>Seurat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 ANALYSIS PIPELINE</vt:lpstr>
      <vt:lpstr>Preprocessing of the count matrix</vt:lpstr>
      <vt:lpstr>Preprocessing of the count matrix</vt:lpstr>
      <vt:lpstr>Data Normalization</vt:lpstr>
      <vt:lpstr>Feature Selection (HVG)</vt:lpstr>
      <vt:lpstr>Scaling data</vt:lpstr>
      <vt:lpstr>Linear dimensionality reduction (pca)</vt:lpstr>
      <vt:lpstr>Non-linear Dimensionality Reduction (UMAP)</vt:lpstr>
      <vt:lpstr>Batch effect</vt:lpstr>
      <vt:lpstr>Annotation</vt:lpstr>
      <vt:lpstr>PowerPoint Presentation</vt:lpstr>
      <vt:lpstr>Hands-on</vt:lpstr>
      <vt:lpstr>PowerPoint Presentation</vt:lpstr>
      <vt:lpstr>Cloning a conda env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Mohamed Hassan</dc:creator>
  <cp:lastModifiedBy>Mohamed Hassan</cp:lastModifiedBy>
  <cp:revision>16</cp:revision>
  <dcterms:created xsi:type="dcterms:W3CDTF">2026-04-20T13:21:44Z</dcterms:created>
  <dcterms:modified xsi:type="dcterms:W3CDTF">2026-04-22T19:00:48Z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:">
    <vt:lpwstr>omnidocs.com</vt:lpwstr>
  </property>
  <property fmtid="{D5CDD505-2E9C-101B-9397-08002B2CF9AE}" pid="3" name="colorthemechange">
    <vt:lpwstr>true</vt:lpwstr>
  </property>
  <property fmtid="{D5CDD505-2E9C-101B-9397-08002B2CF9AE}" pid="4" name="TemplafyTimeStamp">
    <vt:lpwstr>2026-01-26T10:17:35</vt:lpwstr>
  </property>
  <property fmtid="{D5CDD505-2E9C-101B-9397-08002B2CF9AE}" pid="5" name="TemplafyTenantId">
    <vt:lpwstr>auoffice</vt:lpwstr>
  </property>
  <property fmtid="{D5CDD505-2E9C-101B-9397-08002B2CF9AE}" pid="6" name="TemplafyTemplateId">
    <vt:lpwstr>766163489789838292</vt:lpwstr>
  </property>
  <property fmtid="{D5CDD505-2E9C-101B-9397-08002B2CF9AE}" pid="7" name="TemplafyUserProfileId">
    <vt:lpwstr>1214425024045776965</vt:lpwstr>
  </property>
  <property fmtid="{D5CDD505-2E9C-101B-9397-08002B2CF9AE}" pid="8" name="TemplafyLanguageCode">
    <vt:lpwstr>en-GB</vt:lpwstr>
  </property>
  <property fmtid="{D5CDD505-2E9C-101B-9397-08002B2CF9AE}" pid="9" name="TemplafyFromBlank">
    <vt:bool>false</vt:bool>
  </property>
</Properties>
</file>